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7" r:id="rId2"/>
    <p:sldId id="334" r:id="rId3"/>
    <p:sldId id="333" r:id="rId4"/>
    <p:sldId id="336" r:id="rId5"/>
    <p:sldId id="338" r:id="rId6"/>
  </p:sldIdLst>
  <p:sldSz cx="9144000" cy="6858000" type="screen4x3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0932336-AAF6-4695-9CF3-FD6DB68572E3}">
          <p14:sldIdLst>
            <p14:sldId id="337"/>
            <p14:sldId id="334"/>
            <p14:sldId id="333"/>
            <p14:sldId id="336"/>
            <p14:sldId id="338"/>
          </p14:sldIdLst>
        </p14:section>
        <p14:section name="Раздел без заголовка" id="{BCC7DA82-EEF8-47F1-BC23-DAAACEB94A8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CC4"/>
    <a:srgbClr val="F1C7DC"/>
    <a:srgbClr val="D383A7"/>
    <a:srgbClr val="FF99CC"/>
    <a:srgbClr val="FFFF99"/>
    <a:srgbClr val="FFFF66"/>
    <a:srgbClr val="FFFFCC"/>
    <a:srgbClr val="CCCCFF"/>
    <a:srgbClr val="33CCCC"/>
    <a:srgbClr val="AA2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9" d="100"/>
          <a:sy n="109" d="100"/>
        </p:scale>
        <p:origin x="8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33BE5-FC1A-4C2E-942E-52A8906A1B47}" type="doc">
      <dgm:prSet loTypeId="urn:microsoft.com/office/officeart/2008/layout/PictureAccent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C3EA4F9-6703-44F7-8B2E-DE60B1BF38EE}">
      <dgm:prSet phldrT="[Текст]"/>
      <dgm:spPr/>
      <dgm:t>
        <a:bodyPr/>
        <a:lstStyle/>
        <a:p>
          <a:pPr algn="ctr"/>
          <a:r>
            <a:rPr lang="ru-RU" b="1" i="1" dirty="0" smtClean="0"/>
            <a:t>При условии  соблюдения сроков: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762FDE-9AB0-4F51-812F-CBF1F83EF588}" type="parTrans" cxnId="{00A6B99E-F44F-4355-9164-54A2906AB343}">
      <dgm:prSet/>
      <dgm:spPr/>
      <dgm:t>
        <a:bodyPr/>
        <a:lstStyle/>
        <a:p>
          <a:endParaRPr lang="ru-RU"/>
        </a:p>
      </dgm:t>
    </dgm:pt>
    <dgm:pt modelId="{C5EDA7F1-CB73-4DD7-B5E6-A361C3B6DEC4}" type="sibTrans" cxnId="{00A6B99E-F44F-4355-9164-54A2906AB343}">
      <dgm:prSet/>
      <dgm:spPr/>
      <dgm:t>
        <a:bodyPr/>
        <a:lstStyle/>
        <a:p>
          <a:endParaRPr lang="ru-RU"/>
        </a:p>
      </dgm:t>
    </dgm:pt>
    <dgm:pt modelId="{405A9F24-CDC5-4BD8-B0FB-6226F2ED730C}">
      <dgm:prSet phldrT="[Текст]" custT="1"/>
      <dgm:spPr/>
      <dgm:t>
        <a:bodyPr/>
        <a:lstStyle/>
        <a:p>
          <a:pPr algn="just"/>
          <a:r>
            <a:rPr lang="ru-RU" sz="1900" dirty="0" smtClean="0"/>
            <a:t> </a:t>
          </a:r>
          <a:r>
            <a:rPr lang="ru-RU" sz="2200" i="1" dirty="0" smtClean="0"/>
            <a:t>Сроки ожидания проведения консультаций врачей-специалистов (не должно превышать          </a:t>
          </a:r>
          <a:r>
            <a:rPr lang="ru-RU" sz="2200" b="1" i="1" dirty="0" smtClean="0"/>
            <a:t>3 рабочих дня</a:t>
          </a:r>
          <a:r>
            <a:rPr lang="ru-RU" sz="2200" i="1" dirty="0" smtClean="0"/>
            <a:t>)</a:t>
          </a:r>
          <a:endParaRPr lang="ru-RU" sz="2200" i="1" dirty="0"/>
        </a:p>
      </dgm:t>
    </dgm:pt>
    <dgm:pt modelId="{36775769-8D7E-4A86-9826-CA3D88AEDF86}" type="sibTrans" cxnId="{59D0D532-349D-4F4E-9B86-8F50C6C78731}">
      <dgm:prSet/>
      <dgm:spPr/>
      <dgm:t>
        <a:bodyPr/>
        <a:lstStyle/>
        <a:p>
          <a:endParaRPr lang="ru-RU"/>
        </a:p>
      </dgm:t>
    </dgm:pt>
    <dgm:pt modelId="{A956E87E-D09C-49A6-B41A-982542E7089C}" type="parTrans" cxnId="{59D0D532-349D-4F4E-9B86-8F50C6C78731}">
      <dgm:prSet/>
      <dgm:spPr/>
      <dgm:t>
        <a:bodyPr/>
        <a:lstStyle/>
        <a:p>
          <a:endParaRPr lang="ru-RU"/>
        </a:p>
      </dgm:t>
    </dgm:pt>
    <dgm:pt modelId="{C919233A-2EF1-46AF-816F-D23C20E49E7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ru-RU" sz="2200" i="1" dirty="0" smtClean="0"/>
            <a:t>Сроки ожидания проведения диагностических исследований (не должны превышать </a:t>
          </a:r>
          <a:r>
            <a:rPr lang="ru-RU" sz="2200" b="1" i="1" dirty="0" smtClean="0"/>
            <a:t>7 рабочих дней </a:t>
          </a:r>
          <a:r>
            <a:rPr lang="ru-RU" sz="2200" i="1" dirty="0" smtClean="0"/>
            <a:t>со дня их назначения исследования)</a:t>
          </a:r>
          <a:endParaRPr lang="ru-RU" sz="2200" i="1" dirty="0"/>
        </a:p>
      </dgm:t>
    </dgm:pt>
    <dgm:pt modelId="{859D07EC-D0BF-4AEB-BE84-2DFA34C73C74}" type="sibTrans" cxnId="{1996F9A4-C60E-4052-938F-255403FB4A89}">
      <dgm:prSet/>
      <dgm:spPr/>
      <dgm:t>
        <a:bodyPr/>
        <a:lstStyle/>
        <a:p>
          <a:endParaRPr lang="ru-RU"/>
        </a:p>
      </dgm:t>
    </dgm:pt>
    <dgm:pt modelId="{2EBC9C0D-DC20-4E01-9411-3A4EDE48F767}" type="parTrans" cxnId="{1996F9A4-C60E-4052-938F-255403FB4A89}">
      <dgm:prSet/>
      <dgm:spPr/>
      <dgm:t>
        <a:bodyPr/>
        <a:lstStyle/>
        <a:p>
          <a:endParaRPr lang="ru-RU"/>
        </a:p>
      </dgm:t>
    </dgm:pt>
    <dgm:pt modelId="{8D964062-17E6-426F-AC0D-672750CFBFBC}">
      <dgm:prSet phldrT="[Текст]" custT="1"/>
      <dgm:spPr/>
      <dgm:t>
        <a:bodyPr/>
        <a:lstStyle/>
        <a:p>
          <a:pPr algn="just"/>
          <a:r>
            <a:rPr lang="ru-RU" sz="2200" i="1" dirty="0" smtClean="0"/>
            <a:t>Сроки ожидания установления диспансерного наблюдения врача-онколога за пациентом (не должны превышать </a:t>
          </a:r>
          <a:r>
            <a:rPr lang="ru-RU" sz="2200" b="1" i="1" dirty="0" smtClean="0"/>
            <a:t>3 рабочих дня </a:t>
          </a:r>
          <a:r>
            <a:rPr lang="ru-RU" sz="2200" i="1" dirty="0" smtClean="0"/>
            <a:t>с момента постановки диагноза)</a:t>
          </a:r>
          <a:endParaRPr lang="ru-RU" sz="2200" i="1" dirty="0"/>
        </a:p>
      </dgm:t>
    </dgm:pt>
    <dgm:pt modelId="{9C5EAB7F-B5BF-4879-A6CE-8DA98C6A3619}" type="sibTrans" cxnId="{B875EF71-962F-4F3D-A323-5697C00D3FBF}">
      <dgm:prSet/>
      <dgm:spPr/>
      <dgm:t>
        <a:bodyPr/>
        <a:lstStyle/>
        <a:p>
          <a:endParaRPr lang="ru-RU"/>
        </a:p>
      </dgm:t>
    </dgm:pt>
    <dgm:pt modelId="{BFFEDC6F-1CAB-4D92-9B5A-CC2144D7A14B}" type="parTrans" cxnId="{B875EF71-962F-4F3D-A323-5697C00D3FBF}">
      <dgm:prSet/>
      <dgm:spPr/>
      <dgm:t>
        <a:bodyPr/>
        <a:lstStyle/>
        <a:p>
          <a:endParaRPr lang="ru-RU"/>
        </a:p>
      </dgm:t>
    </dgm:pt>
    <dgm:pt modelId="{6DE3B149-3F17-463D-9945-36147109AF4D}" type="pres">
      <dgm:prSet presAssocID="{C0333BE5-FC1A-4C2E-942E-52A8906A1B4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1B3BDAD-AA05-4F64-AFC1-2EEC8601450E}" type="pres">
      <dgm:prSet presAssocID="{9C3EA4F9-6703-44F7-8B2E-DE60B1BF38EE}" presName="root" presStyleCnt="0">
        <dgm:presLayoutVars>
          <dgm:chMax/>
          <dgm:chPref val="4"/>
        </dgm:presLayoutVars>
      </dgm:prSet>
      <dgm:spPr/>
    </dgm:pt>
    <dgm:pt modelId="{E82CB22C-DC34-4307-BD8E-1A93202F60AD}" type="pres">
      <dgm:prSet presAssocID="{9C3EA4F9-6703-44F7-8B2E-DE60B1BF38EE}" presName="rootComposite" presStyleCnt="0">
        <dgm:presLayoutVars/>
      </dgm:prSet>
      <dgm:spPr/>
    </dgm:pt>
    <dgm:pt modelId="{005143AF-3286-4F52-931A-B37F9594DB7A}" type="pres">
      <dgm:prSet presAssocID="{9C3EA4F9-6703-44F7-8B2E-DE60B1BF38EE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CB740ED3-5597-4260-9E0F-DED72DAA9A41}" type="pres">
      <dgm:prSet presAssocID="{9C3EA4F9-6703-44F7-8B2E-DE60B1BF38EE}" presName="childShape" presStyleCnt="0">
        <dgm:presLayoutVars>
          <dgm:chMax val="0"/>
          <dgm:chPref val="0"/>
        </dgm:presLayoutVars>
      </dgm:prSet>
      <dgm:spPr/>
    </dgm:pt>
    <dgm:pt modelId="{B2B9CCF6-3217-40B8-B822-5F181F354B84}" type="pres">
      <dgm:prSet presAssocID="{405A9F24-CDC5-4BD8-B0FB-6226F2ED730C}" presName="childComposite" presStyleCnt="0">
        <dgm:presLayoutVars>
          <dgm:chMax val="0"/>
          <dgm:chPref val="0"/>
        </dgm:presLayoutVars>
      </dgm:prSet>
      <dgm:spPr/>
    </dgm:pt>
    <dgm:pt modelId="{593C95C5-0960-4AA0-9585-AA7670F5BB82}" type="pres">
      <dgm:prSet presAssocID="{405A9F24-CDC5-4BD8-B0FB-6226F2ED730C}" presName="Image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E0DAE50-44CB-4F4B-B902-73F410D1EC56}" type="pres">
      <dgm:prSet presAssocID="{405A9F24-CDC5-4BD8-B0FB-6226F2ED730C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65208-E69D-4417-935B-E9131E057A14}" type="pres">
      <dgm:prSet presAssocID="{C919233A-2EF1-46AF-816F-D23C20E49E72}" presName="childComposite" presStyleCnt="0">
        <dgm:presLayoutVars>
          <dgm:chMax val="0"/>
          <dgm:chPref val="0"/>
        </dgm:presLayoutVars>
      </dgm:prSet>
      <dgm:spPr/>
    </dgm:pt>
    <dgm:pt modelId="{CFD178AC-375B-4B54-9770-8325DC3BCCA9}" type="pres">
      <dgm:prSet presAssocID="{C919233A-2EF1-46AF-816F-D23C20E49E72}" presName="Image" presStyleLbl="node1" presStyleIdx="1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0988B0F-A56F-4D1E-99F6-E702D9F3D2C6}" type="pres">
      <dgm:prSet presAssocID="{C919233A-2EF1-46AF-816F-D23C20E49E72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435D9-B9C5-44FF-837C-668A2C9F3B80}" type="pres">
      <dgm:prSet presAssocID="{8D964062-17E6-426F-AC0D-672750CFBFBC}" presName="childComposite" presStyleCnt="0">
        <dgm:presLayoutVars>
          <dgm:chMax val="0"/>
          <dgm:chPref val="0"/>
        </dgm:presLayoutVars>
      </dgm:prSet>
      <dgm:spPr/>
    </dgm:pt>
    <dgm:pt modelId="{0031077A-6BFA-4AE9-8F40-BE513CBB21C7}" type="pres">
      <dgm:prSet presAssocID="{8D964062-17E6-426F-AC0D-672750CFBFBC}" presName="Image" presStyleLbl="node1" presStyleIdx="2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2642F36-97E8-4920-9C7C-DC33D0425605}" type="pres">
      <dgm:prSet presAssocID="{8D964062-17E6-426F-AC0D-672750CFBFBC}" presName="childText" presStyleLbl="lnNode1" presStyleIdx="2" presStyleCnt="3" custScaleY="1124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D0D532-349D-4F4E-9B86-8F50C6C78731}" srcId="{9C3EA4F9-6703-44F7-8B2E-DE60B1BF38EE}" destId="{405A9F24-CDC5-4BD8-B0FB-6226F2ED730C}" srcOrd="0" destOrd="0" parTransId="{A956E87E-D09C-49A6-B41A-982542E7089C}" sibTransId="{36775769-8D7E-4A86-9826-CA3D88AEDF86}"/>
    <dgm:cxn modelId="{3E54F203-4D49-496E-AB3C-E32C647ABFB0}" type="presOf" srcId="{405A9F24-CDC5-4BD8-B0FB-6226F2ED730C}" destId="{0E0DAE50-44CB-4F4B-B902-73F410D1EC56}" srcOrd="0" destOrd="0" presId="urn:microsoft.com/office/officeart/2008/layout/PictureAccentList"/>
    <dgm:cxn modelId="{F4BA0A74-9443-4B73-ACF4-9239E6CFD7B0}" type="presOf" srcId="{9C3EA4F9-6703-44F7-8B2E-DE60B1BF38EE}" destId="{005143AF-3286-4F52-931A-B37F9594DB7A}" srcOrd="0" destOrd="0" presId="urn:microsoft.com/office/officeart/2008/layout/PictureAccentList"/>
    <dgm:cxn modelId="{B875EF71-962F-4F3D-A323-5697C00D3FBF}" srcId="{9C3EA4F9-6703-44F7-8B2E-DE60B1BF38EE}" destId="{8D964062-17E6-426F-AC0D-672750CFBFBC}" srcOrd="2" destOrd="0" parTransId="{BFFEDC6F-1CAB-4D92-9B5A-CC2144D7A14B}" sibTransId="{9C5EAB7F-B5BF-4879-A6CE-8DA98C6A3619}"/>
    <dgm:cxn modelId="{1C2A46CC-C826-4791-A6DC-A7BF01A8D96E}" type="presOf" srcId="{C0333BE5-FC1A-4C2E-942E-52A8906A1B47}" destId="{6DE3B149-3F17-463D-9945-36147109AF4D}" srcOrd="0" destOrd="0" presId="urn:microsoft.com/office/officeart/2008/layout/PictureAccentList"/>
    <dgm:cxn modelId="{00A6B99E-F44F-4355-9164-54A2906AB343}" srcId="{C0333BE5-FC1A-4C2E-942E-52A8906A1B47}" destId="{9C3EA4F9-6703-44F7-8B2E-DE60B1BF38EE}" srcOrd="0" destOrd="0" parTransId="{33762FDE-9AB0-4F51-812F-CBF1F83EF588}" sibTransId="{C5EDA7F1-CB73-4DD7-B5E6-A361C3B6DEC4}"/>
    <dgm:cxn modelId="{9FFDFD3A-31C7-4869-AEB7-1DDE8B53158C}" type="presOf" srcId="{C919233A-2EF1-46AF-816F-D23C20E49E72}" destId="{E0988B0F-A56F-4D1E-99F6-E702D9F3D2C6}" srcOrd="0" destOrd="0" presId="urn:microsoft.com/office/officeart/2008/layout/PictureAccentList"/>
    <dgm:cxn modelId="{1996F9A4-C60E-4052-938F-255403FB4A89}" srcId="{9C3EA4F9-6703-44F7-8B2E-DE60B1BF38EE}" destId="{C919233A-2EF1-46AF-816F-D23C20E49E72}" srcOrd="1" destOrd="0" parTransId="{2EBC9C0D-DC20-4E01-9411-3A4EDE48F767}" sibTransId="{859D07EC-D0BF-4AEB-BE84-2DFA34C73C74}"/>
    <dgm:cxn modelId="{2421A32A-A47D-465C-B62D-009B3ECA4B7E}" type="presOf" srcId="{8D964062-17E6-426F-AC0D-672750CFBFBC}" destId="{32642F36-97E8-4920-9C7C-DC33D0425605}" srcOrd="0" destOrd="0" presId="urn:microsoft.com/office/officeart/2008/layout/PictureAccentList"/>
    <dgm:cxn modelId="{1EEAA35B-2BA1-4F27-8E7B-348AC0E45DA1}" type="presParOf" srcId="{6DE3B149-3F17-463D-9945-36147109AF4D}" destId="{61B3BDAD-AA05-4F64-AFC1-2EEC8601450E}" srcOrd="0" destOrd="0" presId="urn:microsoft.com/office/officeart/2008/layout/PictureAccentList"/>
    <dgm:cxn modelId="{7D16AC79-3EAF-4B0B-A355-C7FEC098734B}" type="presParOf" srcId="{61B3BDAD-AA05-4F64-AFC1-2EEC8601450E}" destId="{E82CB22C-DC34-4307-BD8E-1A93202F60AD}" srcOrd="0" destOrd="0" presId="urn:microsoft.com/office/officeart/2008/layout/PictureAccentList"/>
    <dgm:cxn modelId="{A8ADD0A6-7910-4E74-A76C-BDFDE1990706}" type="presParOf" srcId="{E82CB22C-DC34-4307-BD8E-1A93202F60AD}" destId="{005143AF-3286-4F52-931A-B37F9594DB7A}" srcOrd="0" destOrd="0" presId="urn:microsoft.com/office/officeart/2008/layout/PictureAccentList"/>
    <dgm:cxn modelId="{8B54E790-90EA-4B56-AE3A-588B37A3C154}" type="presParOf" srcId="{61B3BDAD-AA05-4F64-AFC1-2EEC8601450E}" destId="{CB740ED3-5597-4260-9E0F-DED72DAA9A41}" srcOrd="1" destOrd="0" presId="urn:microsoft.com/office/officeart/2008/layout/PictureAccentList"/>
    <dgm:cxn modelId="{336C5D65-07DB-4FC1-AC6D-3D095333BC17}" type="presParOf" srcId="{CB740ED3-5597-4260-9E0F-DED72DAA9A41}" destId="{B2B9CCF6-3217-40B8-B822-5F181F354B84}" srcOrd="0" destOrd="0" presId="urn:microsoft.com/office/officeart/2008/layout/PictureAccentList"/>
    <dgm:cxn modelId="{B602A899-731B-4B1E-BC4D-780238F664C5}" type="presParOf" srcId="{B2B9CCF6-3217-40B8-B822-5F181F354B84}" destId="{593C95C5-0960-4AA0-9585-AA7670F5BB82}" srcOrd="0" destOrd="0" presId="urn:microsoft.com/office/officeart/2008/layout/PictureAccentList"/>
    <dgm:cxn modelId="{D7746F71-82CA-4C56-BA22-75F78E0FF602}" type="presParOf" srcId="{B2B9CCF6-3217-40B8-B822-5F181F354B84}" destId="{0E0DAE50-44CB-4F4B-B902-73F410D1EC56}" srcOrd="1" destOrd="0" presId="urn:microsoft.com/office/officeart/2008/layout/PictureAccentList"/>
    <dgm:cxn modelId="{77F7AB07-E6BE-471B-80AE-0089BDEE0A9F}" type="presParOf" srcId="{CB740ED3-5597-4260-9E0F-DED72DAA9A41}" destId="{C7865208-E69D-4417-935B-E9131E057A14}" srcOrd="1" destOrd="0" presId="urn:microsoft.com/office/officeart/2008/layout/PictureAccentList"/>
    <dgm:cxn modelId="{0A5C9C62-2BF5-4C33-B9DE-8F01FDE7566D}" type="presParOf" srcId="{C7865208-E69D-4417-935B-E9131E057A14}" destId="{CFD178AC-375B-4B54-9770-8325DC3BCCA9}" srcOrd="0" destOrd="0" presId="urn:microsoft.com/office/officeart/2008/layout/PictureAccentList"/>
    <dgm:cxn modelId="{2312D6AB-FEC6-48BB-9E66-67E618B24B37}" type="presParOf" srcId="{C7865208-E69D-4417-935B-E9131E057A14}" destId="{E0988B0F-A56F-4D1E-99F6-E702D9F3D2C6}" srcOrd="1" destOrd="0" presId="urn:microsoft.com/office/officeart/2008/layout/PictureAccentList"/>
    <dgm:cxn modelId="{4E7FD465-DAF8-4E05-8512-052FDBB7120C}" type="presParOf" srcId="{CB740ED3-5597-4260-9E0F-DED72DAA9A41}" destId="{6E7435D9-B9C5-44FF-837C-668A2C9F3B80}" srcOrd="2" destOrd="0" presId="urn:microsoft.com/office/officeart/2008/layout/PictureAccentList"/>
    <dgm:cxn modelId="{F18F9743-3938-4A29-9398-ED376601D9B7}" type="presParOf" srcId="{6E7435D9-B9C5-44FF-837C-668A2C9F3B80}" destId="{0031077A-6BFA-4AE9-8F40-BE513CBB21C7}" srcOrd="0" destOrd="0" presId="urn:microsoft.com/office/officeart/2008/layout/PictureAccentList"/>
    <dgm:cxn modelId="{49868FCC-ED5D-4376-BEBD-EBB6BF00ADEE}" type="presParOf" srcId="{6E7435D9-B9C5-44FF-837C-668A2C9F3B80}" destId="{32642F36-97E8-4920-9C7C-DC33D0425605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333BE5-FC1A-4C2E-942E-52A8906A1B47}" type="doc">
      <dgm:prSet loTypeId="urn:microsoft.com/office/officeart/2008/layout/PictureAccentLis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C3EA4F9-6703-44F7-8B2E-DE60B1BF38EE}">
      <dgm:prSet phldrT="[Текст]" custT="1"/>
      <dgm:sp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72000">
              <a:schemeClr val="accent4">
                <a:lumMod val="60000"/>
                <a:lumOff val="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sz="2100" b="1" i="1" dirty="0" smtClean="0">
              <a:ln w="3175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Условия предоставления денежных выплат медицинской организации согласно проекта приказа Минздрава Российской Федерации</a:t>
          </a:r>
          <a:endParaRPr lang="ru-RU" sz="2100" i="1" dirty="0">
            <a:ln w="3175">
              <a:noFill/>
            </a:ln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EDA7F1-CB73-4DD7-B5E6-A361C3B6DEC4}" type="sibTrans" cxnId="{00A6B99E-F44F-4355-9164-54A2906AB343}">
      <dgm:prSet/>
      <dgm:spPr/>
      <dgm:t>
        <a:bodyPr/>
        <a:lstStyle/>
        <a:p>
          <a:endParaRPr lang="ru-RU"/>
        </a:p>
      </dgm:t>
    </dgm:pt>
    <dgm:pt modelId="{33762FDE-9AB0-4F51-812F-CBF1F83EF588}" type="parTrans" cxnId="{00A6B99E-F44F-4355-9164-54A2906AB343}">
      <dgm:prSet/>
      <dgm:spPr/>
      <dgm:t>
        <a:bodyPr/>
        <a:lstStyle/>
        <a:p>
          <a:endParaRPr lang="ru-RU"/>
        </a:p>
      </dgm:t>
    </dgm:pt>
    <dgm:pt modelId="{A0DCF203-B5D5-4C94-A2B8-D561CD75633C}">
      <dgm:prSet phldrT="[Текст]" custT="1"/>
      <dgm:spPr>
        <a:gradFill flip="none" rotWithShape="0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Участие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Медицинской организации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оказании медицинской помощи в рамках реализации территориальной программы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обязательного медицинского страхования 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текущий финансовый год</a:t>
          </a:r>
          <a:endParaRPr lang="ru-RU" sz="2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B40165-10E8-4250-8D70-224520AA2429}" type="parTrans" cxnId="{44C843C5-058C-4A7D-8B98-5657565C3564}">
      <dgm:prSet/>
      <dgm:spPr/>
      <dgm:t>
        <a:bodyPr/>
        <a:lstStyle/>
        <a:p>
          <a:endParaRPr lang="ru-RU"/>
        </a:p>
      </dgm:t>
    </dgm:pt>
    <dgm:pt modelId="{62184C5A-A215-4869-8672-A886DEFDAC06}" type="sibTrans" cxnId="{44C843C5-058C-4A7D-8B98-5657565C3564}">
      <dgm:prSet/>
      <dgm:spPr/>
      <dgm:t>
        <a:bodyPr/>
        <a:lstStyle/>
        <a:p>
          <a:endParaRPr lang="ru-RU"/>
        </a:p>
      </dgm:t>
    </dgm:pt>
    <dgm:pt modelId="{FCC2A2F8-2A09-42D2-8938-0AA71074D1FB}">
      <dgm:prSet phldrT="[Текст]" custT="1"/>
      <dgm:spPr>
        <a:gradFill flip="none" rotWithShape="1">
          <a:gsLst>
            <a:gs pos="0">
              <a:srgbClr val="33CCCC">
                <a:tint val="66000"/>
                <a:satMod val="160000"/>
              </a:srgbClr>
            </a:gs>
            <a:gs pos="50000">
              <a:srgbClr val="33CCCC">
                <a:tint val="44500"/>
                <a:satMod val="160000"/>
              </a:srgbClr>
            </a:gs>
            <a:gs pos="100000">
              <a:srgbClr val="33CC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соответствующей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лицензии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осуществление медицинской деятельности  </a:t>
          </a:r>
          <a:endParaRPr lang="ru-RU" sz="2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7A1440-9674-4F2B-B4D6-D0BFFF18F884}" type="parTrans" cxnId="{C90E1EE8-AAF8-4D4A-814B-508A01F24AAB}">
      <dgm:prSet/>
      <dgm:spPr/>
      <dgm:t>
        <a:bodyPr/>
        <a:lstStyle/>
        <a:p>
          <a:endParaRPr lang="ru-RU"/>
        </a:p>
      </dgm:t>
    </dgm:pt>
    <dgm:pt modelId="{6560A2F1-89F3-4AE6-BB58-565E1389715F}" type="sibTrans" cxnId="{C90E1EE8-AAF8-4D4A-814B-508A01F24AAB}">
      <dgm:prSet/>
      <dgm:spPr/>
      <dgm:t>
        <a:bodyPr/>
        <a:lstStyle/>
        <a:p>
          <a:endParaRPr lang="ru-RU"/>
        </a:p>
      </dgm:t>
    </dgm:pt>
    <dgm:pt modelId="{EBE764EE-4414-49AC-B90F-551F10270FE5}">
      <dgm:prSet phldrT="[Текст]" custT="1"/>
      <dgm:sp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53000">
              <a:schemeClr val="accent4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Включение в перечень медицинских организаций, в которых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проводятся профилактические медицинские осмотры и диспансеризация,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диагностические исследования, диспансерное наблюдение за пациентом с онкологическим заболеванием</a:t>
          </a:r>
          <a:endParaRPr lang="ru-RU" sz="2200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05484B-C41E-4FD7-BCCE-A7A3AB2C9521}" type="parTrans" cxnId="{560D713C-F68C-4265-8DD9-EC501384C686}">
      <dgm:prSet/>
      <dgm:spPr/>
      <dgm:t>
        <a:bodyPr/>
        <a:lstStyle/>
        <a:p>
          <a:endParaRPr lang="ru-RU"/>
        </a:p>
      </dgm:t>
    </dgm:pt>
    <dgm:pt modelId="{9A59D8DF-A3A6-40F4-B8DF-7BBA301166A6}" type="sibTrans" cxnId="{560D713C-F68C-4265-8DD9-EC501384C686}">
      <dgm:prSet/>
      <dgm:spPr/>
      <dgm:t>
        <a:bodyPr/>
        <a:lstStyle/>
        <a:p>
          <a:endParaRPr lang="ru-RU"/>
        </a:p>
      </dgm:t>
    </dgm:pt>
    <dgm:pt modelId="{B9DE1E4E-0162-49E8-B085-114A0F1F2F99}" type="pres">
      <dgm:prSet presAssocID="{C0333BE5-FC1A-4C2E-942E-52A8906A1B4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3E055E-0B8A-43CA-AB5F-B0BB7CA83394}" type="pres">
      <dgm:prSet presAssocID="{9C3EA4F9-6703-44F7-8B2E-DE60B1BF38EE}" presName="root" presStyleCnt="0">
        <dgm:presLayoutVars>
          <dgm:chMax/>
          <dgm:chPref val="4"/>
        </dgm:presLayoutVars>
      </dgm:prSet>
      <dgm:spPr/>
    </dgm:pt>
    <dgm:pt modelId="{061666A3-A5A5-43FA-B299-00C2CC353CD1}" type="pres">
      <dgm:prSet presAssocID="{9C3EA4F9-6703-44F7-8B2E-DE60B1BF38EE}" presName="rootComposite" presStyleCnt="0">
        <dgm:presLayoutVars/>
      </dgm:prSet>
      <dgm:spPr/>
    </dgm:pt>
    <dgm:pt modelId="{4678C5B1-0520-451C-91EE-6F94805B1CC4}" type="pres">
      <dgm:prSet presAssocID="{9C3EA4F9-6703-44F7-8B2E-DE60B1BF38EE}" presName="rootText" presStyleLbl="node0" presStyleIdx="0" presStyleCnt="1" custScaleY="68077" custLinFactNeighborX="141" custLinFactNeighborY="5105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E1D5F3D-610E-4E7E-9309-E27A4A00E922}" type="pres">
      <dgm:prSet presAssocID="{9C3EA4F9-6703-44F7-8B2E-DE60B1BF38EE}" presName="childShape" presStyleCnt="0">
        <dgm:presLayoutVars>
          <dgm:chMax val="0"/>
          <dgm:chPref val="0"/>
        </dgm:presLayoutVars>
      </dgm:prSet>
      <dgm:spPr/>
    </dgm:pt>
    <dgm:pt modelId="{561F1D90-A6AD-4BF4-9697-9309D75AEB50}" type="pres">
      <dgm:prSet presAssocID="{FCC2A2F8-2A09-42D2-8938-0AA71074D1FB}" presName="childComposite" presStyleCnt="0">
        <dgm:presLayoutVars>
          <dgm:chMax val="0"/>
          <dgm:chPref val="0"/>
        </dgm:presLayoutVars>
      </dgm:prSet>
      <dgm:spPr/>
    </dgm:pt>
    <dgm:pt modelId="{9490E61D-AA61-482A-A990-4F82C741EAAC}" type="pres">
      <dgm:prSet presAssocID="{FCC2A2F8-2A09-42D2-8938-0AA71074D1FB}" presName="Image" presStyleLbl="node1" presStyleIdx="0" presStyleCnt="3" custScaleY="8765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ru-RU"/>
        </a:p>
      </dgm:t>
    </dgm:pt>
    <dgm:pt modelId="{493CB1C9-25F7-4F3B-86B6-F4756DF5FB09}" type="pres">
      <dgm:prSet presAssocID="{FCC2A2F8-2A09-42D2-8938-0AA71074D1FB}" presName="childText" presStyleLbl="lnNode1" presStyleIdx="0" presStyleCnt="3" custScaleY="66597" custLinFactNeighborX="-416" custLinFactNeighborY="-19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1B59D-B503-4D20-8AA8-9AAAA9A3E1DD}" type="pres">
      <dgm:prSet presAssocID="{EBE764EE-4414-49AC-B90F-551F10270FE5}" presName="childComposite" presStyleCnt="0">
        <dgm:presLayoutVars>
          <dgm:chMax val="0"/>
          <dgm:chPref val="0"/>
        </dgm:presLayoutVars>
      </dgm:prSet>
      <dgm:spPr/>
    </dgm:pt>
    <dgm:pt modelId="{93617F88-C2FD-4817-9180-4EC53A6DFA99}" type="pres">
      <dgm:prSet presAssocID="{EBE764EE-4414-49AC-B90F-551F10270FE5}" presName="Image" presStyleLbl="nod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D01CE6DC-7149-4AAC-A188-234013137319}" type="pres">
      <dgm:prSet presAssocID="{EBE764EE-4414-49AC-B90F-551F10270FE5}" presName="childText" presStyleLbl="lnNode1" presStyleIdx="1" presStyleCnt="3" custScaleY="1061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5E8B48-1E3D-4EE9-96DB-4FBE367DE842}" type="pres">
      <dgm:prSet presAssocID="{A0DCF203-B5D5-4C94-A2B8-D561CD75633C}" presName="childComposite" presStyleCnt="0">
        <dgm:presLayoutVars>
          <dgm:chMax val="0"/>
          <dgm:chPref val="0"/>
        </dgm:presLayoutVars>
      </dgm:prSet>
      <dgm:spPr/>
    </dgm:pt>
    <dgm:pt modelId="{E5CEE8F9-73E8-431D-B3AA-2B65DB9B8A86}" type="pres">
      <dgm:prSet presAssocID="{A0DCF203-B5D5-4C94-A2B8-D561CD75633C}" presName="Image" presStyleLbl="node1" presStyleIdx="2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E5552BB4-98AE-40F3-88FE-1D21E9B7578C}" type="pres">
      <dgm:prSet presAssocID="{A0DCF203-B5D5-4C94-A2B8-D561CD75633C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9953A6-3A0B-4614-8D87-C423FF4E25D0}" type="presOf" srcId="{FCC2A2F8-2A09-42D2-8938-0AA71074D1FB}" destId="{493CB1C9-25F7-4F3B-86B6-F4756DF5FB09}" srcOrd="0" destOrd="0" presId="urn:microsoft.com/office/officeart/2008/layout/PictureAccentList"/>
    <dgm:cxn modelId="{34141062-5B03-4D26-8AAF-F0C45BEB55F3}" type="presOf" srcId="{EBE764EE-4414-49AC-B90F-551F10270FE5}" destId="{D01CE6DC-7149-4AAC-A188-234013137319}" srcOrd="0" destOrd="0" presId="urn:microsoft.com/office/officeart/2008/layout/PictureAccentList"/>
    <dgm:cxn modelId="{B11D7AC5-108C-4A56-994A-B2C04B5160D3}" type="presOf" srcId="{C0333BE5-FC1A-4C2E-942E-52A8906A1B47}" destId="{B9DE1E4E-0162-49E8-B085-114A0F1F2F99}" srcOrd="0" destOrd="0" presId="urn:microsoft.com/office/officeart/2008/layout/PictureAccentList"/>
    <dgm:cxn modelId="{C90E1EE8-AAF8-4D4A-814B-508A01F24AAB}" srcId="{9C3EA4F9-6703-44F7-8B2E-DE60B1BF38EE}" destId="{FCC2A2F8-2A09-42D2-8938-0AA71074D1FB}" srcOrd="0" destOrd="0" parTransId="{1C7A1440-9674-4F2B-B4D6-D0BFFF18F884}" sibTransId="{6560A2F1-89F3-4AE6-BB58-565E1389715F}"/>
    <dgm:cxn modelId="{09775832-F97F-4F8E-AE76-67B55E81BCC0}" type="presOf" srcId="{A0DCF203-B5D5-4C94-A2B8-D561CD75633C}" destId="{E5552BB4-98AE-40F3-88FE-1D21E9B7578C}" srcOrd="0" destOrd="0" presId="urn:microsoft.com/office/officeart/2008/layout/PictureAccentList"/>
    <dgm:cxn modelId="{00A6B99E-F44F-4355-9164-54A2906AB343}" srcId="{C0333BE5-FC1A-4C2E-942E-52A8906A1B47}" destId="{9C3EA4F9-6703-44F7-8B2E-DE60B1BF38EE}" srcOrd="0" destOrd="0" parTransId="{33762FDE-9AB0-4F51-812F-CBF1F83EF588}" sibTransId="{C5EDA7F1-CB73-4DD7-B5E6-A361C3B6DEC4}"/>
    <dgm:cxn modelId="{560D713C-F68C-4265-8DD9-EC501384C686}" srcId="{9C3EA4F9-6703-44F7-8B2E-DE60B1BF38EE}" destId="{EBE764EE-4414-49AC-B90F-551F10270FE5}" srcOrd="1" destOrd="0" parTransId="{4105484B-C41E-4FD7-BCCE-A7A3AB2C9521}" sibTransId="{9A59D8DF-A3A6-40F4-B8DF-7BBA301166A6}"/>
    <dgm:cxn modelId="{44C843C5-058C-4A7D-8B98-5657565C3564}" srcId="{9C3EA4F9-6703-44F7-8B2E-DE60B1BF38EE}" destId="{A0DCF203-B5D5-4C94-A2B8-D561CD75633C}" srcOrd="2" destOrd="0" parTransId="{C1B40165-10E8-4250-8D70-224520AA2429}" sibTransId="{62184C5A-A215-4869-8672-A886DEFDAC06}"/>
    <dgm:cxn modelId="{40206528-735D-4FEE-B140-CEA156D50B88}" type="presOf" srcId="{9C3EA4F9-6703-44F7-8B2E-DE60B1BF38EE}" destId="{4678C5B1-0520-451C-91EE-6F94805B1CC4}" srcOrd="0" destOrd="0" presId="urn:microsoft.com/office/officeart/2008/layout/PictureAccentList"/>
    <dgm:cxn modelId="{BCD4D707-3ABB-4857-8881-0ACDA7931AF7}" type="presParOf" srcId="{B9DE1E4E-0162-49E8-B085-114A0F1F2F99}" destId="{F53E055E-0B8A-43CA-AB5F-B0BB7CA83394}" srcOrd="0" destOrd="0" presId="urn:microsoft.com/office/officeart/2008/layout/PictureAccentList"/>
    <dgm:cxn modelId="{78BA49A1-1351-4960-9748-959FDB1B375B}" type="presParOf" srcId="{F53E055E-0B8A-43CA-AB5F-B0BB7CA83394}" destId="{061666A3-A5A5-43FA-B299-00C2CC353CD1}" srcOrd="0" destOrd="0" presId="urn:microsoft.com/office/officeart/2008/layout/PictureAccentList"/>
    <dgm:cxn modelId="{5B3887FB-52E7-41C0-B3D9-A0FC268507BB}" type="presParOf" srcId="{061666A3-A5A5-43FA-B299-00C2CC353CD1}" destId="{4678C5B1-0520-451C-91EE-6F94805B1CC4}" srcOrd="0" destOrd="0" presId="urn:microsoft.com/office/officeart/2008/layout/PictureAccentList"/>
    <dgm:cxn modelId="{513AD9A6-47D0-4E51-A4AE-2CD0EFDB34AF}" type="presParOf" srcId="{F53E055E-0B8A-43CA-AB5F-B0BB7CA83394}" destId="{FE1D5F3D-610E-4E7E-9309-E27A4A00E922}" srcOrd="1" destOrd="0" presId="urn:microsoft.com/office/officeart/2008/layout/PictureAccentList"/>
    <dgm:cxn modelId="{ADE762EA-D72F-4A4A-94DE-9FF8C22EDBD7}" type="presParOf" srcId="{FE1D5F3D-610E-4E7E-9309-E27A4A00E922}" destId="{561F1D90-A6AD-4BF4-9697-9309D75AEB50}" srcOrd="0" destOrd="0" presId="urn:microsoft.com/office/officeart/2008/layout/PictureAccentList"/>
    <dgm:cxn modelId="{55AB1D34-E5AA-4B05-B486-0F9FA633A3AF}" type="presParOf" srcId="{561F1D90-A6AD-4BF4-9697-9309D75AEB50}" destId="{9490E61D-AA61-482A-A990-4F82C741EAAC}" srcOrd="0" destOrd="0" presId="urn:microsoft.com/office/officeart/2008/layout/PictureAccentList"/>
    <dgm:cxn modelId="{300241EB-C9DB-4B6E-B484-176C738F0FF5}" type="presParOf" srcId="{561F1D90-A6AD-4BF4-9697-9309D75AEB50}" destId="{493CB1C9-25F7-4F3B-86B6-F4756DF5FB09}" srcOrd="1" destOrd="0" presId="urn:microsoft.com/office/officeart/2008/layout/PictureAccentList"/>
    <dgm:cxn modelId="{868BB631-5733-4A00-A1F8-4F17F6240ED9}" type="presParOf" srcId="{FE1D5F3D-610E-4E7E-9309-E27A4A00E922}" destId="{1D21B59D-B503-4D20-8AA8-9AAAA9A3E1DD}" srcOrd="1" destOrd="0" presId="urn:microsoft.com/office/officeart/2008/layout/PictureAccentList"/>
    <dgm:cxn modelId="{7C533BEF-8D5A-4B81-AEF3-EB5BACB7085B}" type="presParOf" srcId="{1D21B59D-B503-4D20-8AA8-9AAAA9A3E1DD}" destId="{93617F88-C2FD-4817-9180-4EC53A6DFA99}" srcOrd="0" destOrd="0" presId="urn:microsoft.com/office/officeart/2008/layout/PictureAccentList"/>
    <dgm:cxn modelId="{AF560BD0-1A42-4EAF-92EC-945769CAC352}" type="presParOf" srcId="{1D21B59D-B503-4D20-8AA8-9AAAA9A3E1DD}" destId="{D01CE6DC-7149-4AAC-A188-234013137319}" srcOrd="1" destOrd="0" presId="urn:microsoft.com/office/officeart/2008/layout/PictureAccentList"/>
    <dgm:cxn modelId="{230EF622-C4E9-423A-8E4B-EC6C108B28F1}" type="presParOf" srcId="{FE1D5F3D-610E-4E7E-9309-E27A4A00E922}" destId="{C45E8B48-1E3D-4EE9-96DB-4FBE367DE842}" srcOrd="2" destOrd="0" presId="urn:microsoft.com/office/officeart/2008/layout/PictureAccentList"/>
    <dgm:cxn modelId="{630965B3-977C-4D36-8AE8-CCB003318A3E}" type="presParOf" srcId="{C45E8B48-1E3D-4EE9-96DB-4FBE367DE842}" destId="{E5CEE8F9-73E8-431D-B3AA-2B65DB9B8A86}" srcOrd="0" destOrd="0" presId="urn:microsoft.com/office/officeart/2008/layout/PictureAccentList"/>
    <dgm:cxn modelId="{09E27FB4-994F-4CBC-86AA-B6F2B476F461}" type="presParOf" srcId="{C45E8B48-1E3D-4EE9-96DB-4FBE367DE842}" destId="{E5552BB4-98AE-40F3-88FE-1D21E9B7578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333BE5-FC1A-4C2E-942E-52A8906A1B47}" type="doc">
      <dgm:prSet loTypeId="urn:microsoft.com/office/officeart/2008/layout/PictureAccentLis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3C56BE5-7E24-4DDF-BBFF-2E8FC747B1B5}">
      <dgm:prSet phldrT="[Текст]" custT="1"/>
      <dgm:spPr>
        <a:gradFill flip="none" rotWithShape="0">
          <a:gsLst>
            <a:gs pos="0">
              <a:srgbClr val="E2ACC4"/>
            </a:gs>
            <a:gs pos="50000">
              <a:srgbClr val="F1C7DC"/>
            </a:gs>
            <a:gs pos="100000">
              <a:srgbClr val="FF99CC">
                <a:shade val="100000"/>
                <a:satMod val="115000"/>
              </a:srgb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 algn="just"/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соглашения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Фонда и Медицинской организации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 софинансировании расходов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осуществление денежных выплат</a:t>
          </a:r>
          <a:endParaRPr lang="ru-RU" sz="2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764D57-367F-436A-BE64-34DDA32547EF}" type="parTrans" cxnId="{1E551A47-ED99-4C40-B0E4-90C9780647EA}">
      <dgm:prSet/>
      <dgm:spPr/>
      <dgm:t>
        <a:bodyPr/>
        <a:lstStyle/>
        <a:p>
          <a:endParaRPr lang="ru-RU"/>
        </a:p>
      </dgm:t>
    </dgm:pt>
    <dgm:pt modelId="{C4162898-7E6E-40A2-B6F6-3F62C4CA0D4B}" type="sibTrans" cxnId="{1E551A47-ED99-4C40-B0E4-90C9780647EA}">
      <dgm:prSet/>
      <dgm:spPr/>
      <dgm:t>
        <a:bodyPr/>
        <a:lstStyle/>
        <a:p>
          <a:endParaRPr lang="ru-RU"/>
        </a:p>
      </dgm:t>
    </dgm:pt>
    <dgm:pt modelId="{D1F1AEEE-BD55-4F6F-88F8-28EBA7985899}">
      <dgm:prSet phldrT="[Текст]" custT="1"/>
      <dgm:spPr>
        <a:gradFill flip="none" rotWithShape="0"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МО,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которой проведены профмед осмотры и диспансеризация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в Фонд </a:t>
          </a:r>
          <a:r>
            <a:rPr lang="ru-RU" sz="2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заявки </a:t>
          </a:r>
          <a:r>
            <a:rPr lang="ru-RU" sz="2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получение денежных средств, в течение 10 рабочих дней с момента установления за пациентом с онкологическим заболеванием диспансерного наблюдения (в декабре - не позднее 20 декабря текущего финансового года</a:t>
          </a:r>
          <a:endParaRPr lang="ru-RU" sz="2200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8BDD6B-5ECD-459F-901F-0C036F627C04}" type="parTrans" cxnId="{EADC3EF8-1AAB-4F94-9541-FEA11983C3F3}">
      <dgm:prSet/>
      <dgm:spPr/>
      <dgm:t>
        <a:bodyPr/>
        <a:lstStyle/>
        <a:p>
          <a:endParaRPr lang="ru-RU"/>
        </a:p>
      </dgm:t>
    </dgm:pt>
    <dgm:pt modelId="{E6BAD2B7-995A-4527-B0D6-A4619252C98B}" type="sibTrans" cxnId="{EADC3EF8-1AAB-4F94-9541-FEA11983C3F3}">
      <dgm:prSet/>
      <dgm:spPr/>
      <dgm:t>
        <a:bodyPr/>
        <a:lstStyle/>
        <a:p>
          <a:endParaRPr lang="ru-RU"/>
        </a:p>
      </dgm:t>
    </dgm:pt>
    <dgm:pt modelId="{17C9E3D3-159B-4F84-B0D1-F8B0F0CE0A42}">
      <dgm:prSet phldrT="[Текст]" custT="1"/>
      <dgm:spPr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72000">
              <a:schemeClr val="accent4">
                <a:lumMod val="60000"/>
                <a:lumOff val="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</a:gradFill>
      </dgm:spPr>
      <dgm:t>
        <a:bodyPr/>
        <a:lstStyle/>
        <a:p>
          <a:r>
            <a:rPr lang="ru-RU" sz="21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Условия предоставления денежных выплат медицинской организации согласно проекта приказа Минздрава Российской Федерации </a:t>
          </a:r>
          <a:endParaRPr lang="ru-RU" sz="2100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5FCE7E3-9D3D-4641-835C-E499FF47FBCD}" type="sibTrans" cxnId="{181A8E65-667E-4912-8BFC-74AF16A57185}">
      <dgm:prSet/>
      <dgm:spPr/>
      <dgm:t>
        <a:bodyPr/>
        <a:lstStyle/>
        <a:p>
          <a:endParaRPr lang="ru-RU"/>
        </a:p>
      </dgm:t>
    </dgm:pt>
    <dgm:pt modelId="{EB6953EA-0E03-46C3-A46F-6EFF5FA8D8D1}" type="parTrans" cxnId="{181A8E65-667E-4912-8BFC-74AF16A57185}">
      <dgm:prSet/>
      <dgm:spPr/>
      <dgm:t>
        <a:bodyPr/>
        <a:lstStyle/>
        <a:p>
          <a:endParaRPr lang="ru-RU"/>
        </a:p>
      </dgm:t>
    </dgm:pt>
    <dgm:pt modelId="{C3712036-C3B0-43B0-8EBC-B426B1D922E1}" type="pres">
      <dgm:prSet presAssocID="{C0333BE5-FC1A-4C2E-942E-52A8906A1B4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DD26A6-EB82-44C2-9195-40505A0867B3}" type="pres">
      <dgm:prSet presAssocID="{17C9E3D3-159B-4F84-B0D1-F8B0F0CE0A42}" presName="root" presStyleCnt="0">
        <dgm:presLayoutVars>
          <dgm:chMax/>
          <dgm:chPref val="4"/>
        </dgm:presLayoutVars>
      </dgm:prSet>
      <dgm:spPr/>
    </dgm:pt>
    <dgm:pt modelId="{43E50B2D-AEBE-48E3-9B86-2E1A588AE4C3}" type="pres">
      <dgm:prSet presAssocID="{17C9E3D3-159B-4F84-B0D1-F8B0F0CE0A42}" presName="rootComposite" presStyleCnt="0">
        <dgm:presLayoutVars/>
      </dgm:prSet>
      <dgm:spPr/>
    </dgm:pt>
    <dgm:pt modelId="{728FA6D9-BACF-4B88-8028-18314549B2B8}" type="pres">
      <dgm:prSet presAssocID="{17C9E3D3-159B-4F84-B0D1-F8B0F0CE0A42}" presName="rootText" presStyleLbl="node0" presStyleIdx="0" presStyleCnt="1" custScaleY="78081" custLinFactNeighborX="74" custLinFactNeighborY="-14453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3886EBBC-F224-496B-92F3-AF3AC8F58E9A}" type="pres">
      <dgm:prSet presAssocID="{17C9E3D3-159B-4F84-B0D1-F8B0F0CE0A42}" presName="childShape" presStyleCnt="0">
        <dgm:presLayoutVars>
          <dgm:chMax val="0"/>
          <dgm:chPref val="0"/>
        </dgm:presLayoutVars>
      </dgm:prSet>
      <dgm:spPr/>
    </dgm:pt>
    <dgm:pt modelId="{125470CD-F974-41C2-B5BF-B454B3C6B260}" type="pres">
      <dgm:prSet presAssocID="{53C56BE5-7E24-4DDF-BBFF-2E8FC747B1B5}" presName="childComposite" presStyleCnt="0">
        <dgm:presLayoutVars>
          <dgm:chMax val="0"/>
          <dgm:chPref val="0"/>
        </dgm:presLayoutVars>
      </dgm:prSet>
      <dgm:spPr/>
    </dgm:pt>
    <dgm:pt modelId="{C94F80D4-86C4-4805-9A31-E33282C8AD13}" type="pres">
      <dgm:prSet presAssocID="{53C56BE5-7E24-4DDF-BBFF-2E8FC747B1B5}" presName="Image" presStyleLbl="node1" presStyleIdx="0" presStyleCnt="2" custLinFactNeighborY="-1190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191E0BE6-6241-4B92-95E6-1525CE0240C8}" type="pres">
      <dgm:prSet presAssocID="{53C56BE5-7E24-4DDF-BBFF-2E8FC747B1B5}" presName="childText" presStyleLbl="lnNode1" presStyleIdx="0" presStyleCnt="2" custLinFactNeighborX="210" custLinFactNeighborY="-119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1CC4D-9077-4E60-8BAA-E160577CC7D9}" type="pres">
      <dgm:prSet presAssocID="{D1F1AEEE-BD55-4F6F-88F8-28EBA7985899}" presName="childComposite" presStyleCnt="0">
        <dgm:presLayoutVars>
          <dgm:chMax val="0"/>
          <dgm:chPref val="0"/>
        </dgm:presLayoutVars>
      </dgm:prSet>
      <dgm:spPr/>
    </dgm:pt>
    <dgm:pt modelId="{B6DBFEFD-8679-416D-A606-135B1E8A651C}" type="pres">
      <dgm:prSet presAssocID="{D1F1AEEE-BD55-4F6F-88F8-28EBA7985899}" presName="Image" presStyleLbl="node1" presStyleIdx="1" presStyleCnt="2" custLinFactNeighborX="211" custLinFactNeighborY="1445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622C9224-D067-4F40-B367-8287A9C4D6F3}" type="pres">
      <dgm:prSet presAssocID="{D1F1AEEE-BD55-4F6F-88F8-28EBA7985899}" presName="childText" presStyleLbl="lnNode1" presStyleIdx="1" presStyleCnt="2" custScaleY="141096" custLinFactNeighborX="958" custLinFactNeighborY="13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E53EDA-A7FE-40DC-A5A7-E59C720A408C}" type="presOf" srcId="{D1F1AEEE-BD55-4F6F-88F8-28EBA7985899}" destId="{622C9224-D067-4F40-B367-8287A9C4D6F3}" srcOrd="0" destOrd="0" presId="urn:microsoft.com/office/officeart/2008/layout/PictureAccentList"/>
    <dgm:cxn modelId="{EADC3EF8-1AAB-4F94-9541-FEA11983C3F3}" srcId="{17C9E3D3-159B-4F84-B0D1-F8B0F0CE0A42}" destId="{D1F1AEEE-BD55-4F6F-88F8-28EBA7985899}" srcOrd="1" destOrd="0" parTransId="{A38BDD6B-5ECD-459F-901F-0C036F627C04}" sibTransId="{E6BAD2B7-995A-4527-B0D6-A4619252C98B}"/>
    <dgm:cxn modelId="{1E551A47-ED99-4C40-B0E4-90C9780647EA}" srcId="{17C9E3D3-159B-4F84-B0D1-F8B0F0CE0A42}" destId="{53C56BE5-7E24-4DDF-BBFF-2E8FC747B1B5}" srcOrd="0" destOrd="0" parTransId="{A9764D57-367F-436A-BE64-34DDA32547EF}" sibTransId="{C4162898-7E6E-40A2-B6F6-3F62C4CA0D4B}"/>
    <dgm:cxn modelId="{8197A681-FB8E-4E5A-989A-C2268CD777F7}" type="presOf" srcId="{53C56BE5-7E24-4DDF-BBFF-2E8FC747B1B5}" destId="{191E0BE6-6241-4B92-95E6-1525CE0240C8}" srcOrd="0" destOrd="0" presId="urn:microsoft.com/office/officeart/2008/layout/PictureAccentList"/>
    <dgm:cxn modelId="{7991ED71-AF74-4F48-B21D-FF2226F5D552}" type="presOf" srcId="{C0333BE5-FC1A-4C2E-942E-52A8906A1B47}" destId="{C3712036-C3B0-43B0-8EBC-B426B1D922E1}" srcOrd="0" destOrd="0" presId="urn:microsoft.com/office/officeart/2008/layout/PictureAccentList"/>
    <dgm:cxn modelId="{181A8E65-667E-4912-8BFC-74AF16A57185}" srcId="{C0333BE5-FC1A-4C2E-942E-52A8906A1B47}" destId="{17C9E3D3-159B-4F84-B0D1-F8B0F0CE0A42}" srcOrd="0" destOrd="0" parTransId="{EB6953EA-0E03-46C3-A46F-6EFF5FA8D8D1}" sibTransId="{A5FCE7E3-9D3D-4641-835C-E499FF47FBCD}"/>
    <dgm:cxn modelId="{60D971E9-E541-4C0E-93C1-ACD0AE62FBAA}" type="presOf" srcId="{17C9E3D3-159B-4F84-B0D1-F8B0F0CE0A42}" destId="{728FA6D9-BACF-4B88-8028-18314549B2B8}" srcOrd="0" destOrd="0" presId="urn:microsoft.com/office/officeart/2008/layout/PictureAccentList"/>
    <dgm:cxn modelId="{DD530254-213B-4256-B9F2-E22A367D09BB}" type="presParOf" srcId="{C3712036-C3B0-43B0-8EBC-B426B1D922E1}" destId="{2EDD26A6-EB82-44C2-9195-40505A0867B3}" srcOrd="0" destOrd="0" presId="urn:microsoft.com/office/officeart/2008/layout/PictureAccentList"/>
    <dgm:cxn modelId="{BDFF56EB-E180-4265-A9A4-A25D22CBB24D}" type="presParOf" srcId="{2EDD26A6-EB82-44C2-9195-40505A0867B3}" destId="{43E50B2D-AEBE-48E3-9B86-2E1A588AE4C3}" srcOrd="0" destOrd="0" presId="urn:microsoft.com/office/officeart/2008/layout/PictureAccentList"/>
    <dgm:cxn modelId="{166951BC-AAD5-4885-96D3-BA180CD1A1D0}" type="presParOf" srcId="{43E50B2D-AEBE-48E3-9B86-2E1A588AE4C3}" destId="{728FA6D9-BACF-4B88-8028-18314549B2B8}" srcOrd="0" destOrd="0" presId="urn:microsoft.com/office/officeart/2008/layout/PictureAccentList"/>
    <dgm:cxn modelId="{8FED533A-453B-4D85-B0E2-3FB59B397B0A}" type="presParOf" srcId="{2EDD26A6-EB82-44C2-9195-40505A0867B3}" destId="{3886EBBC-F224-496B-92F3-AF3AC8F58E9A}" srcOrd="1" destOrd="0" presId="urn:microsoft.com/office/officeart/2008/layout/PictureAccentList"/>
    <dgm:cxn modelId="{6A1E1F78-1AEC-44A0-86AB-06A2A3203DFC}" type="presParOf" srcId="{3886EBBC-F224-496B-92F3-AF3AC8F58E9A}" destId="{125470CD-F974-41C2-B5BF-B454B3C6B260}" srcOrd="0" destOrd="0" presId="urn:microsoft.com/office/officeart/2008/layout/PictureAccentList"/>
    <dgm:cxn modelId="{8A276B86-023E-48E5-AF3A-7A6040E36CB6}" type="presParOf" srcId="{125470CD-F974-41C2-B5BF-B454B3C6B260}" destId="{C94F80D4-86C4-4805-9A31-E33282C8AD13}" srcOrd="0" destOrd="0" presId="urn:microsoft.com/office/officeart/2008/layout/PictureAccentList"/>
    <dgm:cxn modelId="{19A7D25D-E907-45A4-9864-F49EF986B48A}" type="presParOf" srcId="{125470CD-F974-41C2-B5BF-B454B3C6B260}" destId="{191E0BE6-6241-4B92-95E6-1525CE0240C8}" srcOrd="1" destOrd="0" presId="urn:microsoft.com/office/officeart/2008/layout/PictureAccentList"/>
    <dgm:cxn modelId="{4C2A68F1-536B-4119-911C-FF76D44BDEDA}" type="presParOf" srcId="{3886EBBC-F224-496B-92F3-AF3AC8F58E9A}" destId="{C0F1CC4D-9077-4E60-8BAA-E160577CC7D9}" srcOrd="1" destOrd="0" presId="urn:microsoft.com/office/officeart/2008/layout/PictureAccentList"/>
    <dgm:cxn modelId="{0FC1C2CA-AA29-4F16-A6C5-73D5E4C0FD3B}" type="presParOf" srcId="{C0F1CC4D-9077-4E60-8BAA-E160577CC7D9}" destId="{B6DBFEFD-8679-416D-A606-135B1E8A651C}" srcOrd="0" destOrd="0" presId="urn:microsoft.com/office/officeart/2008/layout/PictureAccentList"/>
    <dgm:cxn modelId="{FED2D927-A311-43F7-9455-D4FE0253B6D5}" type="presParOf" srcId="{C0F1CC4D-9077-4E60-8BAA-E160577CC7D9}" destId="{622C9224-D067-4F40-B367-8287A9C4D6F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143AF-3286-4F52-931A-B37F9594DB7A}">
      <dsp:nvSpPr>
        <dsp:cNvPr id="0" name=""/>
        <dsp:cNvSpPr/>
      </dsp:nvSpPr>
      <dsp:spPr>
        <a:xfrm>
          <a:off x="536262" y="896"/>
          <a:ext cx="7856466" cy="1156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i="1" kern="1200" dirty="0" smtClean="0"/>
            <a:t>При условии  соблюдения сроков:</a:t>
          </a:r>
          <a:endParaRPr lang="ru-RU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0129" y="34763"/>
        <a:ext cx="7788732" cy="1088560"/>
      </dsp:txXfrm>
    </dsp:sp>
    <dsp:sp modelId="{593C95C5-0960-4AA0-9585-AA7670F5BB82}">
      <dsp:nvSpPr>
        <dsp:cNvPr id="0" name=""/>
        <dsp:cNvSpPr/>
      </dsp:nvSpPr>
      <dsp:spPr>
        <a:xfrm>
          <a:off x="536262" y="1365323"/>
          <a:ext cx="1156294" cy="115629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0DAE50-44CB-4F4B-B902-73F410D1EC56}">
      <dsp:nvSpPr>
        <dsp:cNvPr id="0" name=""/>
        <dsp:cNvSpPr/>
      </dsp:nvSpPr>
      <dsp:spPr>
        <a:xfrm>
          <a:off x="1761934" y="1365323"/>
          <a:ext cx="6630794" cy="115629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r>
            <a:rPr lang="ru-RU" sz="2200" i="1" kern="1200" dirty="0" smtClean="0"/>
            <a:t>Сроки ожидания проведения консультаций врачей-специалистов (не должно превышать          </a:t>
          </a:r>
          <a:r>
            <a:rPr lang="ru-RU" sz="2200" b="1" i="1" kern="1200" dirty="0" smtClean="0"/>
            <a:t>3 рабочих дня</a:t>
          </a:r>
          <a:r>
            <a:rPr lang="ru-RU" sz="2200" i="1" kern="1200" dirty="0" smtClean="0"/>
            <a:t>)</a:t>
          </a:r>
          <a:endParaRPr lang="ru-RU" sz="2200" i="1" kern="1200" dirty="0"/>
        </a:p>
      </dsp:txBody>
      <dsp:txXfrm>
        <a:off x="1818390" y="1421779"/>
        <a:ext cx="6517882" cy="1043382"/>
      </dsp:txXfrm>
    </dsp:sp>
    <dsp:sp modelId="{CFD178AC-375B-4B54-9770-8325DC3BCCA9}">
      <dsp:nvSpPr>
        <dsp:cNvPr id="0" name=""/>
        <dsp:cNvSpPr/>
      </dsp:nvSpPr>
      <dsp:spPr>
        <a:xfrm>
          <a:off x="536262" y="2660373"/>
          <a:ext cx="1156294" cy="115629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accent2">
              <a:shade val="8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E0988B0F-A56F-4D1E-99F6-E702D9F3D2C6}">
      <dsp:nvSpPr>
        <dsp:cNvPr id="0" name=""/>
        <dsp:cNvSpPr/>
      </dsp:nvSpPr>
      <dsp:spPr>
        <a:xfrm>
          <a:off x="1761934" y="2660373"/>
          <a:ext cx="6630794" cy="1156294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2">
                <a:tint val="70000"/>
                <a:satMod val="180000"/>
              </a:schemeClr>
            </a:gs>
            <a:gs pos="62000">
              <a:schemeClr val="accent2">
                <a:tint val="30000"/>
                <a:satMod val="180000"/>
              </a:schemeClr>
            </a:gs>
            <a:gs pos="100000">
              <a:schemeClr val="accent2">
                <a:tint val="22000"/>
                <a:satMod val="18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Сроки ожидания проведения диагностических исследований (не должны превышать </a:t>
          </a:r>
          <a:r>
            <a:rPr lang="ru-RU" sz="2200" b="1" i="1" kern="1200" dirty="0" smtClean="0"/>
            <a:t>7 рабочих дней </a:t>
          </a:r>
          <a:r>
            <a:rPr lang="ru-RU" sz="2200" i="1" kern="1200" dirty="0" smtClean="0"/>
            <a:t>со дня их назначения исследования)</a:t>
          </a:r>
          <a:endParaRPr lang="ru-RU" sz="2200" i="1" kern="1200" dirty="0"/>
        </a:p>
      </dsp:txBody>
      <dsp:txXfrm>
        <a:off x="1818390" y="2716829"/>
        <a:ext cx="6517882" cy="1043382"/>
      </dsp:txXfrm>
    </dsp:sp>
    <dsp:sp modelId="{0031077A-6BFA-4AE9-8F40-BE513CBB21C7}">
      <dsp:nvSpPr>
        <dsp:cNvPr id="0" name=""/>
        <dsp:cNvSpPr/>
      </dsp:nvSpPr>
      <dsp:spPr>
        <a:xfrm>
          <a:off x="536262" y="4027408"/>
          <a:ext cx="1156294" cy="115629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642F36-97E8-4920-9C7C-DC33D0425605}">
      <dsp:nvSpPr>
        <dsp:cNvPr id="0" name=""/>
        <dsp:cNvSpPr/>
      </dsp:nvSpPr>
      <dsp:spPr>
        <a:xfrm>
          <a:off x="1761934" y="3955423"/>
          <a:ext cx="6630794" cy="130026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70000"/>
                <a:satMod val="180000"/>
              </a:schemeClr>
            </a:gs>
            <a:gs pos="62000">
              <a:schemeClr val="accent5">
                <a:hueOff val="-9933876"/>
                <a:satOff val="39811"/>
                <a:lumOff val="8628"/>
                <a:alphaOff val="0"/>
                <a:tint val="30000"/>
                <a:satMod val="18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22000"/>
                <a:satMod val="18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Сроки ожидания установления диспансерного наблюдения врача-онколога за пациентом (не должны превышать </a:t>
          </a:r>
          <a:r>
            <a:rPr lang="ru-RU" sz="2200" b="1" i="1" kern="1200" dirty="0" smtClean="0"/>
            <a:t>3 рабочих дня </a:t>
          </a:r>
          <a:r>
            <a:rPr lang="ru-RU" sz="2200" i="1" kern="1200" dirty="0" smtClean="0"/>
            <a:t>с момента постановки диагноза)</a:t>
          </a:r>
          <a:endParaRPr lang="ru-RU" sz="2200" i="1" kern="1200" dirty="0"/>
        </a:p>
      </dsp:txBody>
      <dsp:txXfrm>
        <a:off x="1825419" y="4018908"/>
        <a:ext cx="6503824" cy="1173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8C5B1-0520-451C-91EE-6F94805B1CC4}">
      <dsp:nvSpPr>
        <dsp:cNvPr id="0" name=""/>
        <dsp:cNvSpPr/>
      </dsp:nvSpPr>
      <dsp:spPr>
        <a:xfrm>
          <a:off x="25632" y="73750"/>
          <a:ext cx="8902832" cy="948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72000">
              <a:schemeClr val="accent4">
                <a:lumMod val="60000"/>
                <a:lumOff val="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dirty="0" smtClean="0">
              <a:ln w="3175"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Условия предоставления денежных выплат медицинской организации согласно проекта приказа Минздрава Российской Федерации</a:t>
          </a:r>
          <a:endParaRPr lang="ru-RU" sz="2100" i="1" kern="1200" dirty="0">
            <a:ln w="3175">
              <a:noFill/>
            </a:ln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425" y="101543"/>
        <a:ext cx="8847246" cy="893352"/>
      </dsp:txXfrm>
    </dsp:sp>
    <dsp:sp modelId="{9490E61D-AA61-482A-A990-4F82C741EAAC}">
      <dsp:nvSpPr>
        <dsp:cNvPr id="0" name=""/>
        <dsp:cNvSpPr/>
      </dsp:nvSpPr>
      <dsp:spPr>
        <a:xfrm>
          <a:off x="13079" y="1202434"/>
          <a:ext cx="1393918" cy="1221881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3CB1C9-25F7-4F3B-86B6-F4756DF5FB09}">
      <dsp:nvSpPr>
        <dsp:cNvPr id="0" name=""/>
        <dsp:cNvSpPr/>
      </dsp:nvSpPr>
      <dsp:spPr>
        <a:xfrm>
          <a:off x="1459744" y="1321370"/>
          <a:ext cx="7425278" cy="928308"/>
        </a:xfrm>
        <a:prstGeom prst="roundRect">
          <a:avLst>
            <a:gd name="adj" fmla="val 16670"/>
          </a:avLst>
        </a:prstGeom>
        <a:gradFill flip="none" rotWithShape="1">
          <a:gsLst>
            <a:gs pos="0">
              <a:srgbClr val="33CCCC">
                <a:tint val="66000"/>
                <a:satMod val="160000"/>
              </a:srgbClr>
            </a:gs>
            <a:gs pos="50000">
              <a:srgbClr val="33CCCC">
                <a:tint val="44500"/>
                <a:satMod val="160000"/>
              </a:srgbClr>
            </a:gs>
            <a:gs pos="100000">
              <a:srgbClr val="33CCCC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соответствующей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лицензии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осуществление медицинской деятельности  </a:t>
          </a:r>
          <a:endParaRPr lang="ru-RU" sz="2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5068" y="1366694"/>
        <a:ext cx="7334630" cy="837660"/>
      </dsp:txXfrm>
    </dsp:sp>
    <dsp:sp modelId="{93617F88-C2FD-4817-9180-4EC53A6DFA99}">
      <dsp:nvSpPr>
        <dsp:cNvPr id="0" name=""/>
        <dsp:cNvSpPr/>
      </dsp:nvSpPr>
      <dsp:spPr>
        <a:xfrm>
          <a:off x="13079" y="2591586"/>
          <a:ext cx="1393918" cy="139391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1CE6DC-7149-4AAC-A188-234013137319}">
      <dsp:nvSpPr>
        <dsp:cNvPr id="0" name=""/>
        <dsp:cNvSpPr/>
      </dsp:nvSpPr>
      <dsp:spPr>
        <a:xfrm>
          <a:off x="1490633" y="2548814"/>
          <a:ext cx="7425278" cy="1479463"/>
        </a:xfrm>
        <a:prstGeom prst="roundRect">
          <a:avLst>
            <a:gd name="adj" fmla="val 16670"/>
          </a:avLst>
        </a:prstGeom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53000">
              <a:schemeClr val="accent4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Включение в перечень медицинских организаций, в которых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проводятся профилактические медицинские осмотры и диспансеризация,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диагностические исследования, диспансерное наблюдение за пациентом с онкологическим заболеванием</a:t>
          </a:r>
          <a:endParaRPr lang="ru-RU" sz="22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2867" y="2621048"/>
        <a:ext cx="7280810" cy="1334995"/>
      </dsp:txXfrm>
    </dsp:sp>
    <dsp:sp modelId="{E5CEE8F9-73E8-431D-B3AA-2B65DB9B8A86}">
      <dsp:nvSpPr>
        <dsp:cNvPr id="0" name=""/>
        <dsp:cNvSpPr/>
      </dsp:nvSpPr>
      <dsp:spPr>
        <a:xfrm>
          <a:off x="13079" y="4195547"/>
          <a:ext cx="1393918" cy="139391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552BB4-98AE-40F3-88FE-1D21E9B7578C}">
      <dsp:nvSpPr>
        <dsp:cNvPr id="0" name=""/>
        <dsp:cNvSpPr/>
      </dsp:nvSpPr>
      <dsp:spPr>
        <a:xfrm>
          <a:off x="1490633" y="4195547"/>
          <a:ext cx="7425278" cy="1393918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Участие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Медицинской организации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оказании медицинской помощи в рамках реализации территориальной программы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обязательного медицинского страхования 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текущий финансовый год</a:t>
          </a:r>
          <a:endParaRPr lang="ru-RU" sz="2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8691" y="4263605"/>
        <a:ext cx="7289162" cy="125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FA6D9-BACF-4B88-8028-18314549B2B8}">
      <dsp:nvSpPr>
        <dsp:cNvPr id="0" name=""/>
        <dsp:cNvSpPr/>
      </dsp:nvSpPr>
      <dsp:spPr>
        <a:xfrm>
          <a:off x="0" y="144010"/>
          <a:ext cx="8928992" cy="10260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lumMod val="40000"/>
                <a:lumOff val="60000"/>
              </a:schemeClr>
            </a:gs>
            <a:gs pos="72000">
              <a:schemeClr val="accent4">
                <a:lumMod val="60000"/>
                <a:lumOff val="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Условия предоставления денежных выплат медицинской организации согласно проекта приказа Минздрава Российской Федерации </a:t>
          </a:r>
          <a:endParaRPr lang="ru-RU" sz="2100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0053" y="174063"/>
        <a:ext cx="8868886" cy="965992"/>
      </dsp:txXfrm>
    </dsp:sp>
    <dsp:sp modelId="{C94F80D4-86C4-4805-9A31-E33282C8AD13}">
      <dsp:nvSpPr>
        <dsp:cNvPr id="0" name=""/>
        <dsp:cNvSpPr/>
      </dsp:nvSpPr>
      <dsp:spPr>
        <a:xfrm>
          <a:off x="0" y="1440166"/>
          <a:ext cx="1314146" cy="131414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1E0BE6-6241-4B92-95E6-1525CE0240C8}">
      <dsp:nvSpPr>
        <dsp:cNvPr id="0" name=""/>
        <dsp:cNvSpPr/>
      </dsp:nvSpPr>
      <dsp:spPr>
        <a:xfrm>
          <a:off x="1392994" y="1440166"/>
          <a:ext cx="7535997" cy="1314146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rgbClr val="E2ACC4"/>
            </a:gs>
            <a:gs pos="50000">
              <a:srgbClr val="F1C7DC"/>
            </a:gs>
            <a:gs pos="100000">
              <a:srgbClr val="FF99CC">
                <a:shade val="100000"/>
                <a:satMod val="115000"/>
              </a:srgb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соглашения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Фонда и Медицинской организации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 софинансировании расходов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осуществление денежных выплат</a:t>
          </a:r>
          <a:endParaRPr lang="ru-RU" sz="2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7157" y="1504329"/>
        <a:ext cx="7407671" cy="1185820"/>
      </dsp:txXfrm>
    </dsp:sp>
    <dsp:sp modelId="{B6DBFEFD-8679-416D-A606-135B1E8A651C}">
      <dsp:nvSpPr>
        <dsp:cNvPr id="0" name=""/>
        <dsp:cNvSpPr/>
      </dsp:nvSpPr>
      <dsp:spPr>
        <a:xfrm>
          <a:off x="2772" y="3528396"/>
          <a:ext cx="1314146" cy="131414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2C9224-D067-4F40-B367-8287A9C4D6F3}">
      <dsp:nvSpPr>
        <dsp:cNvPr id="0" name=""/>
        <dsp:cNvSpPr/>
      </dsp:nvSpPr>
      <dsp:spPr>
        <a:xfrm>
          <a:off x="1392994" y="3240362"/>
          <a:ext cx="7535997" cy="1854207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МО,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которой проведены профмед осмотры и диспансеризация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в Фонд </a:t>
          </a:r>
          <a:r>
            <a:rPr lang="ru-RU" sz="2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заявки </a:t>
          </a:r>
          <a:r>
            <a:rPr lang="ru-RU" sz="22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получение денежных средств, в течение 10 рабочих дней с момента установления за пациентом с онкологическим заболеванием диспансерного наблюдения (в декабре - не позднее 20 декабря текущего финансового года</a:t>
          </a:r>
          <a:endParaRPr lang="ru-RU" sz="22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3525" y="3330893"/>
        <a:ext cx="7354935" cy="1673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935" cy="498487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725" y="1"/>
            <a:ext cx="2946934" cy="498487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7E8D0B19-826A-4135-8C08-0E1035C3D319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1327"/>
            <a:ext cx="2946935" cy="498487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725" y="9431327"/>
            <a:ext cx="2946934" cy="498487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83B43619-2A69-4715-8FA2-69CE37DE9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10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7088" cy="497047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588" y="0"/>
            <a:ext cx="2947088" cy="497047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0B4CC560-5A4E-4BDD-B226-9507AB606115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11" y="4716385"/>
            <a:ext cx="5440046" cy="4468654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180"/>
            <a:ext cx="2947088" cy="49704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588" y="9431180"/>
            <a:ext cx="2947088" cy="49704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B8C1EE4C-A6FC-4A3C-BE86-DFACDC937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41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30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21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42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46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98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38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16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84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51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99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19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658">
              <a:srgbClr val="DBDEF1"/>
            </a:gs>
            <a:gs pos="92080">
              <a:srgbClr val="EFE5F6"/>
            </a:gs>
            <a:gs pos="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C0F0F-7E89-4B3C-BD99-16FBF93E5B51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C3BB7-334A-40AE-B139-261EBCF84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37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Скругленный прямоугольник 4"/>
          <p:cNvSpPr/>
          <p:nvPr/>
        </p:nvSpPr>
        <p:spPr>
          <a:xfrm>
            <a:off x="11288213" y="1014577"/>
            <a:ext cx="3720345" cy="825475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>
              <a:spcAft>
                <a:spcPts val="0"/>
              </a:spcAft>
            </a:pPr>
            <a:endParaRPr lang="ru-RU" sz="1400" u="sng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32" y="1578051"/>
            <a:ext cx="3347864" cy="30243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Скругленный прямоугольник 4"/>
          <p:cNvSpPr/>
          <p:nvPr/>
        </p:nvSpPr>
        <p:spPr>
          <a:xfrm>
            <a:off x="3401081" y="605943"/>
            <a:ext cx="5328592" cy="496855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</a:rPr>
              <a:t>ПОРЯДОК И ОСУЩЕСТВЛЕНИЕ ДЕНЕЖНЫХ ВЫПЛАТ СТИМУЛИРУЮЩЕГО ХАРАКТЕРА МЕДИЦИНСКИМ РАБОТНИКАМ ЗА ВПЕРВЫЕ ВЫЯВЛЕННЫЕ СЛУЧАИ ОНКОЛОГИЧЕСКИХ ЗАБОЛЕВАНИЙ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179512" y="6237311"/>
            <a:ext cx="8928992" cy="423259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</a:rPr>
              <a:t>СИМФЕРОПОЛЬ  2020 ГОД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5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 стрелкой 19"/>
          <p:cNvCxnSpPr/>
          <p:nvPr/>
        </p:nvCxnSpPr>
        <p:spPr>
          <a:xfrm>
            <a:off x="5955311" y="2311110"/>
            <a:ext cx="323095" cy="513514"/>
          </a:xfrm>
          <a:prstGeom prst="straightConnector1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07504" y="116633"/>
            <a:ext cx="8928992" cy="907678"/>
          </a:xfrm>
          <a:prstGeom prst="roundRect">
            <a:avLst/>
          </a:prstGeom>
          <a:solidFill>
            <a:srgbClr val="3399FF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alpha val="90000"/>
              <a:hueOff val="0"/>
              <a:satOff val="0"/>
              <a:lumOff val="0"/>
              <a:alphaOff val="-30000"/>
            </a:schemeClr>
          </a:effectRef>
          <a:fontRef idx="minor">
            <a:schemeClr val="lt1"/>
          </a:fontRef>
        </p:style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296" y="132283"/>
            <a:ext cx="914328" cy="8920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194571" y="116632"/>
            <a:ext cx="762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ДЕНЕЖНЫЕ ВЫПЛАТЫ СТИМУЛИРУЮЩЕГО ХАРАКТЕРА ЗА ВПЕРВЫЕ ВЫЯВЛЕННЫЕ СЛУЧАИ ЗЛОКАЧЕСТВЕННЫХ НОВООБРАЗОВАНИЙ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340768"/>
            <a:ext cx="8424936" cy="4320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shade val="58000"/>
                  <a:satMod val="150000"/>
                </a:schemeClr>
              </a:gs>
              <a:gs pos="72000">
                <a:schemeClr val="accent5">
                  <a:tint val="90000"/>
                  <a:satMod val="135000"/>
                </a:schemeClr>
              </a:gs>
              <a:gs pos="100000">
                <a:schemeClr val="accent5">
                  <a:tint val="80000"/>
                  <a:satMod val="155000"/>
                </a:schemeClr>
              </a:gs>
            </a:gsLst>
            <a:lin ang="81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ПОСТАНОВЛЕНИЕ ПРАВИТЕЛЬСТВА РОССИЙСКОЙ ФЕДЕРАЦИИ ОТ 30.12.2019 №1940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87390" y="6115267"/>
            <a:ext cx="234910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МЕДИЦИНСКИЕ ОРГАНИЗАЦИИ</a:t>
            </a:r>
            <a:endParaRPr lang="ru-RU" sz="2000" b="1" dirty="0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2673343" y="5935090"/>
            <a:ext cx="288032" cy="91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1557" y="6115267"/>
            <a:ext cx="2198195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ФОМС</a:t>
            </a:r>
            <a:endParaRPr lang="ru-RU" sz="2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43434" y="5603413"/>
            <a:ext cx="2178242" cy="693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Ежемесячно 1/12 годового объема бюджетных </a:t>
            </a:r>
            <a:r>
              <a:rPr lang="ru-RU" sz="1200" dirty="0">
                <a:solidFill>
                  <a:schemeClr val="tx1"/>
                </a:solidFill>
              </a:rPr>
              <a:t>а</a:t>
            </a:r>
            <a:r>
              <a:rPr lang="ru-RU" sz="1200" dirty="0" smtClean="0">
                <a:solidFill>
                  <a:schemeClr val="tx1"/>
                </a:solidFill>
              </a:rPr>
              <a:t>ссигнований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40003" y="5621775"/>
            <a:ext cx="2239525" cy="6565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 основании заявок от МО на получение средств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 rot="16200000">
            <a:off x="6076891" y="5949374"/>
            <a:ext cx="288032" cy="888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311860" y="6115267"/>
            <a:ext cx="252028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ТФОМС РЕСПУБЛИКИ КРЫМ</a:t>
            </a:r>
            <a:endParaRPr lang="ru-RU" sz="20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705625" y="2332223"/>
            <a:ext cx="396044" cy="504056"/>
          </a:xfrm>
          <a:prstGeom prst="straightConnector1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43137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1691680" y="1921077"/>
            <a:ext cx="5475776" cy="50044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ln w="3175"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1 000 рублей за каждый случай впервые выявленных злокачественных новообразований</a:t>
            </a:r>
            <a:endParaRPr lang="ru-RU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504" y="2832665"/>
            <a:ext cx="4392488" cy="246854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500 рублей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врачу-терапевту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врачу-терапевту участковому), врачу-педиатру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врачу-педиатру участковому), врачу </a:t>
            </a:r>
            <a:r>
              <a:rPr lang="ru-RU" dirty="0">
                <a:solidFill>
                  <a:schemeClr val="tx1"/>
                </a:solidFill>
              </a:rPr>
              <a:t>общей практики, </a:t>
            </a:r>
            <a:r>
              <a:rPr lang="ru-RU" dirty="0" smtClean="0">
                <a:solidFill>
                  <a:schemeClr val="tx1"/>
                </a:solidFill>
              </a:rPr>
              <a:t>фельдшеру </a:t>
            </a:r>
            <a:r>
              <a:rPr lang="ru-RU" dirty="0">
                <a:solidFill>
                  <a:schemeClr val="tx1"/>
                </a:solidFill>
              </a:rPr>
              <a:t>фельдшерско-акушерского пункта, </a:t>
            </a:r>
            <a:r>
              <a:rPr lang="ru-RU" dirty="0" smtClean="0">
                <a:solidFill>
                  <a:schemeClr val="tx1"/>
                </a:solidFill>
              </a:rPr>
              <a:t>ответственного </a:t>
            </a:r>
            <a:r>
              <a:rPr lang="ru-RU" dirty="0">
                <a:solidFill>
                  <a:schemeClr val="tx1"/>
                </a:solidFill>
              </a:rPr>
              <a:t>за проведение профилактического медицинского осмотра и диспансеризации, </a:t>
            </a:r>
            <a:r>
              <a:rPr lang="ru-RU" b="1" dirty="0">
                <a:solidFill>
                  <a:schemeClr val="tx1"/>
                </a:solidFill>
              </a:rPr>
              <a:t>за исключением руководителя МО</a:t>
            </a:r>
            <a:endParaRPr lang="ru-RU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44008" y="2840513"/>
            <a:ext cx="4392488" cy="246854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500 рублей </a:t>
            </a:r>
            <a:r>
              <a:rPr lang="ru-RU" dirty="0">
                <a:solidFill>
                  <a:schemeClr val="tx1"/>
                </a:solidFill>
              </a:rPr>
              <a:t>– медработникам, назначившим диагностическое исследование; выполнившим диагностические исследования, по результатам которых установлен </a:t>
            </a:r>
            <a:r>
              <a:rPr lang="ru-RU" dirty="0" smtClean="0">
                <a:solidFill>
                  <a:schemeClr val="tx1"/>
                </a:solidFill>
              </a:rPr>
              <a:t>диагноз, установившим </a:t>
            </a:r>
            <a:r>
              <a:rPr lang="ru-RU" dirty="0">
                <a:solidFill>
                  <a:schemeClr val="tx1"/>
                </a:solidFill>
              </a:rPr>
              <a:t>диспансерное наблюдение за пациентом с онкологическим заболеванием.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44" y="1818406"/>
            <a:ext cx="685089" cy="513817"/>
          </a:xfrm>
          <a:prstGeom prst="ellipse">
            <a:avLst/>
          </a:prstGeom>
          <a:ln w="3175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260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07504" y="116633"/>
            <a:ext cx="8928992" cy="907678"/>
          </a:xfrm>
          <a:prstGeom prst="roundRect">
            <a:avLst/>
          </a:prstGeom>
          <a:solidFill>
            <a:srgbClr val="3399FF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alpha val="90000"/>
              <a:hueOff val="0"/>
              <a:satOff val="0"/>
              <a:lumOff val="0"/>
              <a:alphaOff val="-30000"/>
            </a:schemeClr>
          </a:effectRef>
          <a:fontRef idx="minor">
            <a:schemeClr val="lt1"/>
          </a:fontRef>
        </p:style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296" y="132283"/>
            <a:ext cx="914328" cy="8920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115616" y="132282"/>
            <a:ext cx="762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ДЕНЕЖНЫХ СОГЛАСНО ПОСТАНОВЛЕНИЯ ПРАВИТЕЛЬСТВА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РОССИЙСКОЙ ФЕДЕРАЦИИ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458419"/>
              </p:ext>
            </p:extLst>
          </p:nvPr>
        </p:nvGraphicFramePr>
        <p:xfrm>
          <a:off x="107504" y="1268760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46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07504" y="116633"/>
            <a:ext cx="8928992" cy="907678"/>
          </a:xfrm>
          <a:prstGeom prst="roundRect">
            <a:avLst/>
          </a:prstGeom>
          <a:solidFill>
            <a:srgbClr val="3399FF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alpha val="90000"/>
              <a:hueOff val="0"/>
              <a:satOff val="0"/>
              <a:lumOff val="0"/>
              <a:alphaOff val="-30000"/>
            </a:schemeClr>
          </a:effectRef>
          <a:fontRef idx="minor">
            <a:schemeClr val="lt1"/>
          </a:fontRef>
        </p:style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296" y="132283"/>
            <a:ext cx="914328" cy="8920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187624" y="129161"/>
            <a:ext cx="762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ДЕНЕЖНЫХ ВЫПЛАТ МЕДИЦИНСКОЙ ОРГАНИЗАЦИИ СОГЛАСНО ПРОЕКТА ПРИКАЗА МИНЗДРАВА РОССИЙСКОЙ ФЕДЕРАЦИИ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311991"/>
              </p:ext>
            </p:extLst>
          </p:nvPr>
        </p:nvGraphicFramePr>
        <p:xfrm>
          <a:off x="107504" y="1065020"/>
          <a:ext cx="8928992" cy="5592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380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07504" y="116633"/>
            <a:ext cx="8928992" cy="907678"/>
          </a:xfrm>
          <a:prstGeom prst="roundRect">
            <a:avLst/>
          </a:prstGeom>
          <a:solidFill>
            <a:srgbClr val="3399FF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alpha val="90000"/>
              <a:hueOff val="0"/>
              <a:satOff val="0"/>
              <a:lumOff val="0"/>
              <a:alphaOff val="-30000"/>
            </a:schemeClr>
          </a:effectRef>
          <a:fontRef idx="minor">
            <a:schemeClr val="lt1"/>
          </a:fontRef>
        </p:style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296" y="132283"/>
            <a:ext cx="914328" cy="8920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187624" y="129161"/>
            <a:ext cx="762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ДЕНЕЖНЫХ ВЫПЛАТ МЕДИЦИНСКОЙ ОРГАНИЗАЦИИ СОГЛАСНО ПРОЕКТА ПРИКАЗА МИНЗДРАВА РОССИЙСКОЙ ФЕДЕРАЦИИ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910709"/>
              </p:ext>
            </p:extLst>
          </p:nvPr>
        </p:nvGraphicFramePr>
        <p:xfrm>
          <a:off x="107504" y="1268760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6876256" y="1093769"/>
            <a:ext cx="2025411" cy="406342"/>
            <a:chOff x="3766896" y="2582984"/>
            <a:chExt cx="1675387" cy="153373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766896" y="2582984"/>
              <a:ext cx="1675387" cy="1533734"/>
            </a:xfrm>
            <a:prstGeom prst="roundRect">
              <a:avLst>
                <a:gd name="adj" fmla="val 10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3808239" y="2855222"/>
              <a:ext cx="1611597" cy="989255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889000">
                <a:spcBef>
                  <a:spcPct val="0"/>
                </a:spcBef>
              </a:pPr>
              <a:r>
                <a:rPr lang="ru-RU" sz="1400" b="1" dirty="0" smtClean="0">
                  <a:latin typeface="Times New Roman" pitchFamily="18" charset="0"/>
                </a:rPr>
                <a:t>ПРОДОЛЖЕНИЕ</a:t>
              </a:r>
              <a:endParaRPr lang="ru-RU" sz="1400" u="sng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4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6324</TotalTime>
  <Words>352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Орлова Наталья Владимировна</dc:creator>
  <cp:lastModifiedBy>Чернуха Ольга Дмитриевна</cp:lastModifiedBy>
  <cp:revision>530</cp:revision>
  <cp:lastPrinted>2020-01-22T15:35:02Z</cp:lastPrinted>
  <dcterms:created xsi:type="dcterms:W3CDTF">2017-12-19T13:52:54Z</dcterms:created>
  <dcterms:modified xsi:type="dcterms:W3CDTF">2020-01-23T13:28:26Z</dcterms:modified>
</cp:coreProperties>
</file>