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336" r:id="rId3"/>
    <p:sldId id="353" r:id="rId4"/>
    <p:sldId id="359" r:id="rId5"/>
    <p:sldId id="354" r:id="rId6"/>
    <p:sldId id="341" r:id="rId7"/>
    <p:sldId id="350" r:id="rId8"/>
    <p:sldId id="360" r:id="rId9"/>
    <p:sldId id="352" r:id="rId10"/>
    <p:sldId id="351" r:id="rId11"/>
    <p:sldId id="345" r:id="rId12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00"/>
    <a:srgbClr val="00FF00"/>
    <a:srgbClr val="0000FF"/>
    <a:srgbClr val="A023AD"/>
    <a:srgbClr val="FCF60E"/>
    <a:srgbClr val="FFFF00"/>
    <a:srgbClr val="FFCC66"/>
    <a:srgbClr val="39AD57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B6C44-8AC5-45E1-AE5B-BF152367E4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83D9A-0463-434B-A769-41771EF57856}" type="pres">
      <dgm:prSet presAssocID="{9BFB6C44-8AC5-45E1-AE5B-BF152367E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4AB00-2E7E-4E96-9F92-FA800726CA0C}" type="presOf" srcId="{9BFB6C44-8AC5-45E1-AE5B-BF152367E4EE}" destId="{9C283D9A-0463-434B-A769-41771EF578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8567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8567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E8D0B19-826A-4135-8C08-0E1035C3D319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833"/>
            <a:ext cx="2944871" cy="498567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028" y="9432833"/>
            <a:ext cx="2944870" cy="498567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83B43619-2A69-4715-8FA2-69CE37DE9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1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24" cy="49712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1" y="0"/>
            <a:ext cx="2945024" cy="49712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B4CC560-5A4E-4BDD-B226-9507AB606115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7138"/>
            <a:ext cx="5436235" cy="4469368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2687"/>
            <a:ext cx="2945024" cy="4971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1" y="9432687"/>
            <a:ext cx="2945024" cy="4971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B8C1EE4C-A6FC-4A3C-BE86-DFACDC93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0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2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4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6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68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7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8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8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6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4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1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9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58">
              <a:srgbClr val="DBDEF1"/>
            </a:gs>
            <a:gs pos="92080">
              <a:srgbClr val="EFE5F6"/>
            </a:gs>
            <a:gs pos="0">
              <a:srgbClr val="5E9EFF"/>
            </a:gs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0F0F-7E89-4B3C-BD99-16FBF93E5B5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3BB7-334A-40AE-B139-261EBCF84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7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658">
              <a:srgbClr val="DBDEF1"/>
            </a:gs>
            <a:gs pos="70000">
              <a:srgbClr val="EFE5F6">
                <a:lumMod val="100000"/>
              </a:srgbClr>
            </a:gs>
            <a:gs pos="0">
              <a:srgbClr val="5E9EFF"/>
            </a:gs>
            <a:gs pos="8330">
              <a:srgbClr val="6AA5FD"/>
            </a:gs>
            <a:gs pos="0">
              <a:srgbClr val="85C2FF"/>
            </a:gs>
            <a:gs pos="1000">
              <a:srgbClr val="C4D6EB"/>
            </a:gs>
            <a:gs pos="100000">
              <a:srgbClr val="FFEBFA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7C90D90-F216-43A3-9908-E16BABED2A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AB3234-98FE-48D6-9FC4-4969B0A8E1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1" y="146590"/>
            <a:ext cx="9144000" cy="868543"/>
          </a:xfrm>
          <a:prstGeom prst="roundRect">
            <a:avLst/>
          </a:prstGeom>
          <a:solidFill>
            <a:srgbClr val="3399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9" y="122132"/>
            <a:ext cx="915326" cy="893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1" y="812971"/>
            <a:ext cx="8568951" cy="37971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reflection endPos="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625" b="1" i="0" u="none" strike="noStrike" kern="1200" cap="none" spc="0" normalizeH="0" baseline="0" noProof="0" dirty="0">
              <a:ln>
                <a:noFill/>
              </a:ln>
              <a:solidFill>
                <a:srgbClr val="1D1DFF"/>
              </a:solidFill>
              <a:effectLst>
                <a:reflection endPos="0" dir="5400000" sy="-100000" algn="bl" rotWithShape="0"/>
              </a:effectLst>
              <a:uLnTx/>
              <a:uFillTx/>
              <a:latin typeface="Book Antiqua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reflection endPos="0" dir="5400000" sy="-100000" algn="bl" rotWithShape="0"/>
                </a:effectLst>
                <a:uLnTx/>
                <a:uFillTx/>
                <a:latin typeface="Book Antiqua" pitchFamily="18" charset="0"/>
                <a:ea typeface="+mn-ea"/>
                <a:cs typeface="Times New Roman" panose="02020603050405020304" pitchFamily="18" charset="0"/>
              </a:rPr>
              <a:t>Основные изменения в Тарифном соглашении в сфере обязательного медицинского страхования Республики Крым на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n-ea"/>
                <a:cs typeface="Times New Roman" panose="02020603050405020304" pitchFamily="18" charset="0"/>
              </a:rPr>
              <a:t>2020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n-ea"/>
                <a:cs typeface="Times New Roman" panose="02020603050405020304" pitchFamily="18" charset="0"/>
              </a:rPr>
              <a:t>год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D1DFF"/>
              </a:solidFill>
              <a:effectLst>
                <a:reflection endPos="0" dir="5400000" sy="-100000" algn="bl" rotWithShape="0"/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1D1DFF"/>
              </a:solidFill>
              <a:effectLst>
                <a:reflection endPos="0" dir="5400000" sy="-100000" algn="bl" rotWithShape="0"/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D1DFF"/>
              </a:solidFill>
              <a:effectLst>
                <a:reflection endPos="0" dir="5400000" sy="-100000" algn="bl" rotWithShape="0"/>
              </a:effectLst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D1DFF"/>
                </a:solidFill>
                <a:effectLst>
                  <a:reflection endPos="0" dir="5400000" sy="-100000" algn="bl" rotWithShape="0"/>
                </a:effectLst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4546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Территориальный фонд обязательного медицинского страхования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366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280244" y="298505"/>
            <a:ext cx="8832735" cy="898483"/>
          </a:xfrm>
          <a:prstGeom prst="roundRect">
            <a:avLst/>
          </a:prstGeom>
          <a:solidFill>
            <a:srgbClr val="3399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497651" y="2852936"/>
            <a:ext cx="6397920" cy="1795223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ru-RU" sz="5533" b="1" cap="all" dirty="0">
                <a:solidFill>
                  <a:srgbClr val="352CE4"/>
                </a:solidFill>
                <a:latin typeface="Book Antiqua" panose="02040602050305030304" pitchFamily="18" charset="0"/>
                <a:cs typeface="Arial Unicode MS" pitchFamily="34" charset="-128"/>
              </a:rPr>
              <a:t>спасибо </a:t>
            </a:r>
          </a:p>
          <a:p>
            <a:pPr algn="ctr">
              <a:defRPr/>
            </a:pPr>
            <a:r>
              <a:rPr lang="ru-RU" sz="5533" b="1" cap="all" dirty="0">
                <a:solidFill>
                  <a:srgbClr val="352CE4"/>
                </a:solidFill>
                <a:latin typeface="Book Antiqua" panose="02040602050305030304" pitchFamily="18" charset="0"/>
                <a:cs typeface="Arial Unicode MS" pitchFamily="34" charset="-128"/>
              </a:rPr>
              <a:t>За  внимание!</a:t>
            </a:r>
          </a:p>
        </p:txBody>
      </p:sp>
      <p:sp>
        <p:nvSpPr>
          <p:cNvPr id="12294" name="Прямоугольник 78"/>
          <p:cNvSpPr>
            <a:spLocks noChangeArrowheads="1"/>
          </p:cNvSpPr>
          <p:nvPr/>
        </p:nvSpPr>
        <p:spPr bwMode="auto">
          <a:xfrm>
            <a:off x="1260001" y="412200"/>
            <a:ext cx="7776000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Территориальный фонд обязательного медицинского страхования</a:t>
            </a:r>
            <a:r>
              <a:rPr lang="en-US" alt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Республики Крым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0" y="405001"/>
            <a:ext cx="702720" cy="68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7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0244" y="298505"/>
            <a:ext cx="8540229" cy="898483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11269" name="Заголовок 3"/>
          <p:cNvSpPr>
            <a:spLocks noGrp="1"/>
          </p:cNvSpPr>
          <p:nvPr>
            <p:ph type="title"/>
          </p:nvPr>
        </p:nvSpPr>
        <p:spPr>
          <a:xfrm>
            <a:off x="943201" y="275401"/>
            <a:ext cx="7744320" cy="921600"/>
          </a:xfrm>
        </p:spPr>
        <p:txBody>
          <a:bodyPr/>
          <a:lstStyle/>
          <a:p>
            <a:pPr algn="ctr"/>
            <a:r>
              <a:rPr lang="ru-RU" altLang="ru-RU" sz="18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81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медицинской помощи, оказанной в амбулаторных условиях, для медицинских организаций, имеющих прикрепившихся застрахованных лиц </a:t>
            </a:r>
            <a:r>
              <a:rPr lang="ru-RU" altLang="ru-RU" sz="1814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14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подушевой</a:t>
            </a:r>
            <a:r>
              <a:rPr lang="ru-RU" altLang="ru-RU" sz="1814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 финансирования)</a:t>
            </a:r>
            <a:endParaRPr lang="ru-RU" altLang="ru-RU" sz="181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441" y="2174760"/>
          <a:ext cx="4042080" cy="395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80" y="405001"/>
            <a:ext cx="702720" cy="68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280243" y="1268761"/>
            <a:ext cx="8540229" cy="648071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Оплата по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подушевой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нормативу финансирования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01692" y="1916832"/>
            <a:ext cx="484632" cy="331104"/>
          </a:xfrm>
          <a:prstGeom prst="downArrow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8307" y="2247936"/>
            <a:ext cx="7971402" cy="388976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включает расходы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flipH="1">
            <a:off x="4569932" y="2710088"/>
            <a:ext cx="148151" cy="222029"/>
          </a:xfrm>
          <a:prstGeom prst="downArrow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624" y="4902137"/>
            <a:ext cx="8470652" cy="291243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Оплата по тарифам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565874" y="3599603"/>
            <a:ext cx="142745" cy="220499"/>
          </a:xfrm>
          <a:prstGeom prst="downArrow">
            <a:avLst>
              <a:gd name="adj1" fmla="val 50000"/>
              <a:gd name="adj2" fmla="val 46014"/>
            </a:avLst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80243" y="2920509"/>
            <a:ext cx="8784975" cy="641665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КТ, МРТ, УЗИ, эндоскопическое исследование, молекулярно-генетическое исследование, гистологическое исследование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60468" y="4661822"/>
            <a:ext cx="148151" cy="220499"/>
          </a:xfrm>
          <a:prstGeom prst="downArrow">
            <a:avLst>
              <a:gd name="adj1" fmla="val 50000"/>
              <a:gd name="adj2" fmla="val 43795"/>
            </a:avLst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4052" y="3820102"/>
            <a:ext cx="8638893" cy="821904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Диспансеризация и профилактические медицинские осмотры отдельных категорий граждан (комплексное посещение)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569932" y="5213197"/>
            <a:ext cx="157616" cy="238112"/>
          </a:xfrm>
          <a:prstGeom prst="downArrow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00624" y="5517232"/>
            <a:ext cx="8470652" cy="939992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МТР (медицинская помощь, оказанная застрахованные гражданам Республики Крым в других субъектах Российской Федерации)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39503"/>
              </p:ext>
            </p:extLst>
          </p:nvPr>
        </p:nvGraphicFramePr>
        <p:xfrm>
          <a:off x="539552" y="1700808"/>
          <a:ext cx="8229600" cy="3744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9129231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090844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6515333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96241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0402324"/>
                    </a:ext>
                  </a:extLst>
                </a:gridCol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ФП/ФАП </a:t>
                      </a:r>
                      <a:r>
                        <a:rPr lang="ru-RU" sz="1500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обслуживающий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i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меньше 100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жителей</a:t>
                      </a:r>
                      <a:endParaRPr lang="ru-RU" i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ФП/ФАП </a:t>
                      </a:r>
                      <a:r>
                        <a:rPr lang="ru-RU" sz="1500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обслуживающий</a:t>
                      </a:r>
                      <a:r>
                        <a:rPr lang="ru-RU" sz="1500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i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100 до 900 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жителей</a:t>
                      </a:r>
                      <a:endParaRPr lang="ru-RU" i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ФП/ФАП </a:t>
                      </a:r>
                      <a:r>
                        <a:rPr lang="ru-RU" sz="1500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обслуживающий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i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900 до 1500 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жителей</a:t>
                      </a:r>
                      <a:endParaRPr lang="ru-RU" i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ФП/ФАП </a:t>
                      </a:r>
                      <a:r>
                        <a:rPr lang="ru-RU" sz="1500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обслуживающий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i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1500 до 2000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жителей</a:t>
                      </a:r>
                      <a:endParaRPr lang="ru-RU" i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ФП/ФАП </a:t>
                      </a:r>
                      <a:r>
                        <a:rPr lang="ru-RU" sz="1500" i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обслуживающий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i="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свыше 2000 </a:t>
                      </a:r>
                      <a:r>
                        <a:rPr lang="ru-RU" i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жителей</a:t>
                      </a:r>
                      <a:endParaRPr lang="ru-RU" i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339298"/>
                  </a:ext>
                </a:extLst>
              </a:tr>
              <a:tr h="547464"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соответствует</a:t>
                      </a:r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Порядку оказания медицинской помощи</a:t>
                      </a:r>
                      <a:endParaRPr lang="ru-RU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437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717,9 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957,2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1 516,4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1 702,8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1 873,1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243717"/>
                  </a:ext>
                </a:extLst>
              </a:tr>
              <a:tr h="50405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соответствует</a:t>
                      </a:r>
                      <a:r>
                        <a:rPr lang="ru-RU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Порядку оказания медицинской помощи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839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674,8</a:t>
                      </a: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861,5</a:t>
                      </a: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1 364,8</a:t>
                      </a: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1 532,5</a:t>
                      </a: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1 702,8</a:t>
                      </a: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496371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ФП/ФАП в год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21565"/>
            <a:ext cx="842392" cy="821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3/8616bd380a945fb8aa43bbaba522ae31/img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0" b="-1"/>
          <a:stretch/>
        </p:blipFill>
        <p:spPr bwMode="auto">
          <a:xfrm>
            <a:off x="323528" y="4005064"/>
            <a:ext cx="835292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9" y="2636912"/>
            <a:ext cx="8352926" cy="1296144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проходит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диспансеризацию и профилактический медицинский осмотр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организации, в которой он получает первичную медико-санитарную помощь</a:t>
            </a:r>
          </a:p>
        </p:txBody>
      </p:sp>
      <p:sp>
        <p:nvSpPr>
          <p:cNvPr id="6" name="Овал 5"/>
          <p:cNvSpPr/>
          <p:nvPr/>
        </p:nvSpPr>
        <p:spPr>
          <a:xfrm>
            <a:off x="373895" y="1235561"/>
            <a:ext cx="8352926" cy="1008111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профилактических медицинских осмотров и диспансеризации, осуществляется за единицу объема (комплексное посещение)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244" y="116633"/>
            <a:ext cx="8540229" cy="97491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оплаты диспансеризации и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медицинских осмотров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9"/>
            <a:ext cx="702720" cy="68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4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9243" y="169263"/>
            <a:ext cx="8540229" cy="1204514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1141657" y="99836"/>
            <a:ext cx="7631393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исследования диспансеризации и профилактических медицинских осмотров для всех граждан</a:t>
            </a:r>
            <a:endParaRPr lang="ru-RU" alt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6" y="260648"/>
            <a:ext cx="704160" cy="68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2964441" y="2927651"/>
            <a:ext cx="2798001" cy="994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(осмотр) врачом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56152" y="1446478"/>
            <a:ext cx="2352883" cy="9358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20673388">
            <a:off x="6258004" y="1524665"/>
            <a:ext cx="2232248" cy="1166628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9919029">
            <a:off x="101859" y="3892150"/>
            <a:ext cx="2592288" cy="1606814"/>
          </a:xfrm>
          <a:prstGeom prst="ellipse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кала на скрытую кровь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715030">
            <a:off x="5823783" y="4340587"/>
            <a:ext cx="2402273" cy="1225887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врачом акушером-гинекологом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64442" y="4559770"/>
            <a:ext cx="2627300" cy="1026223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мазка с шейки матки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37170" y="2726718"/>
            <a:ext cx="2591093" cy="1443729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итологическое исследование мазка с шейки матки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035362">
            <a:off x="272883" y="1673884"/>
            <a:ext cx="2505606" cy="178640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простаты-специфического антигена в крови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152574" y="2456832"/>
            <a:ext cx="360040" cy="420392"/>
          </a:xfrm>
          <a:prstGeom prst="downArrow">
            <a:avLst>
              <a:gd name="adj1" fmla="val 50000"/>
              <a:gd name="adj2" fmla="val 56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4243413">
            <a:off x="5751440" y="2399160"/>
            <a:ext cx="396549" cy="817351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116807">
            <a:off x="2645853" y="3583721"/>
            <a:ext cx="432048" cy="610341"/>
          </a:xfrm>
          <a:prstGeom prst="downArrow">
            <a:avLst/>
          </a:prstGeom>
          <a:solidFill>
            <a:srgbClr val="A0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378269">
            <a:off x="5489287" y="3795453"/>
            <a:ext cx="484632" cy="602518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066971" y="4032360"/>
            <a:ext cx="362020" cy="429486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5921665">
            <a:off x="5881630" y="3141118"/>
            <a:ext cx="431245" cy="551884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6893429">
            <a:off x="2653683" y="2967484"/>
            <a:ext cx="380160" cy="31561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9243" y="5769596"/>
            <a:ext cx="8540229" cy="104378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!!!!!!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Профилактический медицинский осмотр и первый этап диспансеризации считаются завершенными в случае выполнения в течении календарного года не менее 85% от объема профилактического медицинского осмотра и первого этапа диспансеризации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80244" y="230761"/>
            <a:ext cx="8540229" cy="1010879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41117" y="303182"/>
            <a:ext cx="7886700" cy="938458"/>
          </a:xfrm>
        </p:spPr>
        <p:txBody>
          <a:bodyPr>
            <a:normAutofit/>
          </a:bodyPr>
          <a:lstStyle/>
          <a:p>
            <a:pPr algn="ctr"/>
            <a:r>
              <a:rPr lang="ru-RU" altLang="ru-RU" sz="217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Особенности </a:t>
            </a:r>
            <a:r>
              <a:rPr lang="ru-RU" altLang="ru-RU" sz="217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altLang="ru-RU" sz="217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 в амбулаторных условиях по профилю «Стоматология»</a:t>
            </a:r>
            <a:endParaRPr lang="ru-RU" altLang="ru-RU" sz="217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Стрелка вниз 5"/>
          <p:cNvSpPr>
            <a:spLocks noChangeArrowheads="1"/>
          </p:cNvSpPr>
          <p:nvPr/>
        </p:nvSpPr>
        <p:spPr bwMode="auto">
          <a:xfrm rot="16200000">
            <a:off x="6320585" y="1605840"/>
            <a:ext cx="428520" cy="757334"/>
          </a:xfrm>
          <a:prstGeom prst="downArrow">
            <a:avLst>
              <a:gd name="adj1" fmla="val 50000"/>
              <a:gd name="adj2" fmla="val 50122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7" name="Стрелка вниз 10"/>
          <p:cNvSpPr>
            <a:spLocks noChangeArrowheads="1"/>
          </p:cNvSpPr>
          <p:nvPr/>
        </p:nvSpPr>
        <p:spPr bwMode="auto">
          <a:xfrm rot="5400000" flipH="1">
            <a:off x="2737559" y="1660471"/>
            <a:ext cx="428519" cy="6480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422767" y="3222433"/>
            <a:ext cx="1698254" cy="952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Обращения по заболеванию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014577" y="3222433"/>
            <a:ext cx="1693327" cy="952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Посещения  с иной целью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53452" y="4780531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 год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7190" name="Выгнутая вправо стрелка 31"/>
          <p:cNvSpPr>
            <a:spLocks noChangeArrowheads="1"/>
          </p:cNvSpPr>
          <p:nvPr/>
        </p:nvSpPr>
        <p:spPr bwMode="auto">
          <a:xfrm rot="10800000" flipH="1" flipV="1">
            <a:off x="3442408" y="5094360"/>
            <a:ext cx="455949" cy="1142951"/>
          </a:xfrm>
          <a:prstGeom prst="curvedLeftArrow">
            <a:avLst>
              <a:gd name="adj1" fmla="val 25037"/>
              <a:gd name="adj2" fmla="val 50074"/>
              <a:gd name="adj3" fmla="val 216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552167" y="1470559"/>
            <a:ext cx="2464599" cy="9045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редняя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кратность УЕТ в одном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посещении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рост на 0,4 УЕ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6956624" y="3222433"/>
            <a:ext cx="1701927" cy="9526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Посещения в неотложной форме</a:t>
            </a:r>
            <a:endParaRPr kumimoji="0" lang="ru-RU" sz="14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pic>
        <p:nvPicPr>
          <p:cNvPr id="7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5989202" y="5094360"/>
            <a:ext cx="439759" cy="11443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8" y="404664"/>
            <a:ext cx="702720" cy="68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 bwMode="auto">
          <a:xfrm>
            <a:off x="325082" y="5848769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год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215729" y="4780531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626274" y="4789164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8,5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200176" y="5877272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4,0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629393" y="5877272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9,4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150025" y="5885770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4,2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7150026" y="4769493"/>
            <a:ext cx="1213399" cy="545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3,9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40001" y="1476316"/>
            <a:ext cx="1615701" cy="9072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 год 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3,8 УЕТ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999738" y="1456639"/>
            <a:ext cx="1615701" cy="9072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год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4,2 УЕТ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Арка 3"/>
          <p:cNvSpPr/>
          <p:nvPr/>
        </p:nvSpPr>
        <p:spPr>
          <a:xfrm rot="10800000">
            <a:off x="1365740" y="2269700"/>
            <a:ext cx="6541577" cy="623512"/>
          </a:xfrm>
          <a:prstGeom prst="blockArc">
            <a:avLst>
              <a:gd name="adj1" fmla="val 10564329"/>
              <a:gd name="adj2" fmla="val 240538"/>
              <a:gd name="adj3" fmla="val 957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Выгнутая вправо стрелка 31"/>
          <p:cNvSpPr>
            <a:spLocks noChangeArrowheads="1"/>
          </p:cNvSpPr>
          <p:nvPr/>
        </p:nvSpPr>
        <p:spPr bwMode="auto">
          <a:xfrm rot="10800000" flipH="1" flipV="1">
            <a:off x="8363424" y="5053212"/>
            <a:ext cx="455949" cy="1142951"/>
          </a:xfrm>
          <a:prstGeom prst="curvedLeftArrow">
            <a:avLst>
              <a:gd name="adj1" fmla="val 25037"/>
              <a:gd name="adj2" fmla="val 50074"/>
              <a:gd name="adj3" fmla="val 216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Выгнутая вправо стрелка 31"/>
          <p:cNvSpPr>
            <a:spLocks noChangeArrowheads="1"/>
          </p:cNvSpPr>
          <p:nvPr/>
        </p:nvSpPr>
        <p:spPr bwMode="auto">
          <a:xfrm rot="10800000" flipH="1" flipV="1">
            <a:off x="5973012" y="5094361"/>
            <a:ext cx="455949" cy="1142951"/>
          </a:xfrm>
          <a:prstGeom prst="curvedLeftArrow">
            <a:avLst>
              <a:gd name="adj1" fmla="val 25037"/>
              <a:gd name="adj2" fmla="val 50074"/>
              <a:gd name="adj3" fmla="val 2169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627782" y="4174774"/>
            <a:ext cx="324036" cy="59471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5138693" y="4174774"/>
            <a:ext cx="324036" cy="59471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7645569" y="4190522"/>
            <a:ext cx="324036" cy="5789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4025" y="540937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0,9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66978" y="541691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+ 1,3 УЕТ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85188" y="540544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0,3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УЕТ</a:t>
            </a: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1616591" y="4858620"/>
            <a:ext cx="580504" cy="37368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Стрелка вправо 53"/>
          <p:cNvSpPr/>
          <p:nvPr/>
        </p:nvSpPr>
        <p:spPr>
          <a:xfrm flipV="1">
            <a:off x="1573305" y="6014433"/>
            <a:ext cx="626870" cy="37969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9243" y="169263"/>
            <a:ext cx="8540229" cy="1027489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1115616" y="260648"/>
            <a:ext cx="7631393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отдельных диагностических (лабораторных) исследований</a:t>
            </a:r>
            <a:endParaRPr lang="ru-RU" alt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6" y="260648"/>
            <a:ext cx="704160" cy="68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10952" y="2276870"/>
            <a:ext cx="3668960" cy="2610359"/>
          </a:xfrm>
          <a:prstGeom prst="ellipse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осуществляется за обращение с проведением диагностических исследований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endCxn id="18" idx="4"/>
          </p:cNvCxnSpPr>
          <p:nvPr/>
        </p:nvCxnSpPr>
        <p:spPr>
          <a:xfrm flipV="1">
            <a:off x="2771800" y="2231179"/>
            <a:ext cx="108012" cy="1241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195736" y="1242444"/>
            <a:ext cx="1368152" cy="988735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707904" y="2636913"/>
            <a:ext cx="1413706" cy="3593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5004048" y="1210961"/>
            <a:ext cx="3024604" cy="2131819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сердечно-сосудистой системы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779912" y="3951479"/>
            <a:ext cx="936104" cy="2696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644008" y="3434310"/>
            <a:ext cx="4297472" cy="185696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Эндоскопические диагностические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131840" y="4653136"/>
            <a:ext cx="203611" cy="234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1835696" y="4833156"/>
            <a:ext cx="4176464" cy="1952125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Гистологические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1043608" y="4887229"/>
            <a:ext cx="216024" cy="404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35097" y="5254699"/>
            <a:ext cx="1412567" cy="1296143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80244" y="230761"/>
            <a:ext cx="8540229" cy="1010879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41117" y="303182"/>
            <a:ext cx="7886700" cy="938458"/>
          </a:xfrm>
        </p:spPr>
        <p:txBody>
          <a:bodyPr/>
          <a:lstStyle/>
          <a:p>
            <a:pPr algn="ctr"/>
            <a:r>
              <a:rPr lang="ru-RU" altLang="ru-RU" sz="217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Тарифное соглашение в сфере обязательного медицинского страхования Республики Крым на </a:t>
            </a:r>
            <a:r>
              <a:rPr lang="ru-RU" altLang="ru-RU" sz="217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17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652321" y="1404360"/>
            <a:ext cx="7968960" cy="839589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Размер средней стоимости законченного случая лечения, включенного в КСГ (базовая ставка):</a:t>
            </a:r>
          </a:p>
        </p:txBody>
      </p:sp>
      <p:sp>
        <p:nvSpPr>
          <p:cNvPr id="7172" name="Стрелка вниз 4"/>
          <p:cNvSpPr>
            <a:spLocks noChangeArrowheads="1"/>
          </p:cNvSpPr>
          <p:nvPr/>
        </p:nvSpPr>
        <p:spPr bwMode="auto">
          <a:xfrm>
            <a:off x="2183294" y="2265325"/>
            <a:ext cx="260640" cy="445116"/>
          </a:xfrm>
          <a:prstGeom prst="downArrow">
            <a:avLst>
              <a:gd name="adj1" fmla="val 50000"/>
              <a:gd name="adj2" fmla="val 5012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3" name="Стрелка вниз 5"/>
          <p:cNvSpPr>
            <a:spLocks noChangeArrowheads="1"/>
          </p:cNvSpPr>
          <p:nvPr/>
        </p:nvSpPr>
        <p:spPr bwMode="auto">
          <a:xfrm>
            <a:off x="6662161" y="2308749"/>
            <a:ext cx="260640" cy="466491"/>
          </a:xfrm>
          <a:prstGeom prst="downArrow">
            <a:avLst>
              <a:gd name="adj1" fmla="val 50000"/>
              <a:gd name="adj2" fmla="val 5012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340888" y="2731816"/>
            <a:ext cx="4231112" cy="43654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условиях круглосуточного стационара</a:t>
            </a:r>
            <a:endParaRPr kumimoji="0" lang="ru-RU" altLang="ru-RU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4963681" y="2775241"/>
            <a:ext cx="3856792" cy="39312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условиях дневного стационара </a:t>
            </a:r>
            <a:endParaRPr kumimoji="0" lang="ru-RU" altLang="ru-RU" sz="1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176" name="Стрелка вниз 8"/>
          <p:cNvSpPr>
            <a:spLocks noChangeArrowheads="1"/>
          </p:cNvSpPr>
          <p:nvPr/>
        </p:nvSpPr>
        <p:spPr bwMode="auto">
          <a:xfrm>
            <a:off x="1115616" y="3168361"/>
            <a:ext cx="236545" cy="463792"/>
          </a:xfrm>
          <a:prstGeom prst="downArrow">
            <a:avLst>
              <a:gd name="adj1" fmla="val 50000"/>
              <a:gd name="adj2" fmla="val 4977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7" name="Стрелка вниз 10"/>
          <p:cNvSpPr>
            <a:spLocks noChangeArrowheads="1"/>
          </p:cNvSpPr>
          <p:nvPr/>
        </p:nvSpPr>
        <p:spPr bwMode="auto">
          <a:xfrm>
            <a:off x="3330721" y="3168361"/>
            <a:ext cx="237601" cy="46379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8" name="Стрелка вниз 11"/>
          <p:cNvSpPr>
            <a:spLocks noChangeArrowheads="1"/>
          </p:cNvSpPr>
          <p:nvPr/>
        </p:nvSpPr>
        <p:spPr bwMode="auto">
          <a:xfrm>
            <a:off x="5617440" y="3177630"/>
            <a:ext cx="250703" cy="454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9" name="Стрелка вниз 12"/>
          <p:cNvSpPr>
            <a:spLocks noChangeArrowheads="1"/>
          </p:cNvSpPr>
          <p:nvPr/>
        </p:nvSpPr>
        <p:spPr bwMode="auto">
          <a:xfrm>
            <a:off x="7723057" y="3168361"/>
            <a:ext cx="222169" cy="46379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547158" y="3632153"/>
            <a:ext cx="1698254" cy="907245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 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БС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22 598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9552" y="3634852"/>
            <a:ext cx="1615701" cy="907245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</a:t>
            </a:r>
          </a:p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БС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20 882 руб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</a:t>
            </a:r>
          </a:p>
        </p:txBody>
      </p:sp>
      <p:sp>
        <p:nvSpPr>
          <p:cNvPr id="7186" name="Выгнутая влево стрелка 16"/>
          <p:cNvSpPr>
            <a:spLocks noChangeArrowheads="1"/>
          </p:cNvSpPr>
          <p:nvPr/>
        </p:nvSpPr>
        <p:spPr bwMode="auto">
          <a:xfrm>
            <a:off x="1059841" y="4604041"/>
            <a:ext cx="411840" cy="980640"/>
          </a:xfrm>
          <a:prstGeom prst="curvedRightArrow">
            <a:avLst>
              <a:gd name="adj1" fmla="val 25079"/>
              <a:gd name="adj2" fmla="val 50147"/>
              <a:gd name="adj3" fmla="val 3128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471681" y="4996620"/>
            <a:ext cx="1657439" cy="95266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увеличилась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8,2%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или на 1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716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 </a:t>
            </a:r>
            <a:endParaRPr kumimoji="0" lang="ru-RU" sz="1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7190" name="Выгнутая вправо стрелка 31"/>
          <p:cNvSpPr>
            <a:spLocks noChangeArrowheads="1"/>
          </p:cNvSpPr>
          <p:nvPr/>
        </p:nvSpPr>
        <p:spPr bwMode="auto">
          <a:xfrm flipV="1">
            <a:off x="3134880" y="4604041"/>
            <a:ext cx="433441" cy="980640"/>
          </a:xfrm>
          <a:prstGeom prst="curvedLeftArrow">
            <a:avLst>
              <a:gd name="adj1" fmla="val 25037"/>
              <a:gd name="adj2" fmla="val 50074"/>
              <a:gd name="adj3" fmla="val 2169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963904" y="3634852"/>
            <a:ext cx="1624319" cy="90454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2019 году 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6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БС 14 070руб.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4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7020272" y="3634852"/>
            <a:ext cx="1707545" cy="907245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</a:t>
            </a: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БС </a:t>
            </a:r>
            <a:r>
              <a:rPr kumimoji="0" lang="ru-RU" sz="16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12 302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5796136" y="4996620"/>
            <a:ext cx="1890585" cy="952661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уменьшилась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12,6%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или на 1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768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руб. </a:t>
            </a:r>
            <a:endParaRPr kumimoji="0" lang="ru-RU" sz="1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7200" name="Выгнутая влево стрелка 35"/>
          <p:cNvSpPr>
            <a:spLocks noChangeArrowheads="1"/>
          </p:cNvSpPr>
          <p:nvPr/>
        </p:nvSpPr>
        <p:spPr bwMode="auto">
          <a:xfrm>
            <a:off x="5225761" y="4604041"/>
            <a:ext cx="489600" cy="980640"/>
          </a:xfrm>
          <a:prstGeom prst="curvedRightArrow">
            <a:avLst>
              <a:gd name="adj1" fmla="val 25037"/>
              <a:gd name="adj2" fmla="val 50074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6721" y="4604041"/>
            <a:ext cx="542880" cy="1045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8" y="404664"/>
            <a:ext cx="702720" cy="68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0244" y="82245"/>
            <a:ext cx="8705356" cy="898483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39360" y="253416"/>
            <a:ext cx="8098560" cy="5227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при оказании медицинской помощи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круглосуточного и дневного стационаров</a:t>
            </a:r>
            <a:b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профилю «ОНКОЛОГИЯ»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80244" y="996763"/>
            <a:ext cx="8705356" cy="5698158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814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181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90902" y="1793794"/>
            <a:ext cx="3749050" cy="898219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51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Круглосуточный стационар </a:t>
            </a:r>
            <a:r>
              <a:rPr kumimoji="0" lang="en-US" altLang="ru-RU" sz="1451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100 848,9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к 2019 году - 31,5%</a:t>
            </a:r>
            <a:endParaRPr kumimoji="0" lang="ru-RU" altLang="ru-RU" sz="127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93263" y="4320143"/>
            <a:ext cx="2995611" cy="1351924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451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Круглосуточный стационар:</a:t>
            </a:r>
          </a:p>
          <a:p>
            <a:pPr marR="0" lvl="0" algn="just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altLang="ru-RU" sz="15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увеличены коэффициенты </a:t>
            </a:r>
            <a:r>
              <a:rPr kumimoji="0" lang="ru-RU" altLang="ru-RU" sz="15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относительной затратоемкости КСГ для случаев хирургического лечения </a:t>
            </a:r>
            <a:r>
              <a:rPr kumimoji="0" lang="ru-RU" altLang="ru-RU" sz="15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altLang="ru-RU" sz="15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учетом анестезиологического </a:t>
            </a:r>
            <a:r>
              <a:rPr kumimoji="0" lang="ru-RU" altLang="ru-RU" sz="15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endParaRPr kumimoji="0" lang="ru-RU" altLang="ru-RU" sz="1500" b="0" i="0" u="none" strike="noStrike" kern="1200" cap="none" spc="-4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sz="145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0244" y="2846232"/>
            <a:ext cx="8705356" cy="1194192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Развитие медицинской помощи по профилю «Онкология</a:t>
            </a:r>
            <a:r>
              <a:rPr kumimoji="0" lang="ru-RU" altLang="ru-RU" sz="1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»:</a:t>
            </a:r>
            <a:endParaRPr kumimoji="0" lang="ru-RU" sz="15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увеличено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количество КСГ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случаев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лекарственной терапии взрослых пациентов при злокачественных новообразованиях (кроме лимфоидной и кроветворной тканей)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 10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 13 групп;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   пересмотрено содержание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КСГ для случаев лучевой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терапии;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   пересмотрены коэффициенты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относительной затратоемкости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КСГ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81" y="98280"/>
            <a:ext cx="702720" cy="68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364088" y="1793794"/>
            <a:ext cx="3562822" cy="961709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51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Дневной стационар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endParaRPr kumimoji="0" lang="en-US" alt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77 638,3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руб.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 к 2019 году – 10,0 %</a:t>
            </a:r>
            <a:endParaRPr kumimoji="0" lang="ru-RU" altLang="ru-RU" sz="127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585018" y="4320143"/>
            <a:ext cx="4413599" cy="136583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Дневной стационар:</a:t>
            </a:r>
          </a:p>
          <a:p>
            <a:pPr marR="0" lvl="0" algn="just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- выделены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КСГ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для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случаев госпитализации в диагностических целях с проведением биопсии и последующим проведением молекулярно-генетического и/или </a:t>
            </a:r>
            <a:r>
              <a:rPr kumimoji="0" lang="ru-RU" alt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иммуногистохимического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 Unicode MS" pitchFamily="34" charset="-128"/>
              </a:rPr>
              <a:t>исследования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Arial Unicode MS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67227" y="5868754"/>
            <a:ext cx="8705357" cy="82616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1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Высокотехнологичная </a:t>
            </a:r>
            <a:r>
              <a:rPr kumimoji="0" lang="ru-RU" sz="145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медицинская помощь: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Перенос конформной лучевой терапии из Перечня видов ВМП, не включенных в базовую программу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ОМС (Перечень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II), в перечень видов ВМП, включенных в базовую программу ОМС (Перечень I)</a:t>
            </a:r>
            <a:endParaRPr kumimoji="0" lang="ru-RU" sz="13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319393" y="4052319"/>
            <a:ext cx="288032" cy="255929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635244" y="4052319"/>
            <a:ext cx="288032" cy="25593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1027392"/>
            <a:ext cx="5848454" cy="74640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норматив финансовых затрат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случай </a:t>
            </a:r>
          </a:p>
        </p:txBody>
      </p:sp>
      <p:sp>
        <p:nvSpPr>
          <p:cNvPr id="6" name="Стрелка вниз 5"/>
          <p:cNvSpPr/>
          <p:nvPr/>
        </p:nvSpPr>
        <p:spPr>
          <a:xfrm rot="18972059">
            <a:off x="7463129" y="1430031"/>
            <a:ext cx="344234" cy="440082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289317">
            <a:off x="1440268" y="1441139"/>
            <a:ext cx="344141" cy="441879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13688</TotalTime>
  <Words>659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Book Antiqua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          Оплата медицинской помощи, оказанной в амбулаторных условиях, для медицинских организаций, имеющих прикрепившихся застрахованных лиц (подушевой норматив финансирования)</vt:lpstr>
      <vt:lpstr>Финансирование ФП/ФАП в год</vt:lpstr>
      <vt:lpstr>Презентация PowerPoint</vt:lpstr>
      <vt:lpstr>Презентация PowerPoint</vt:lpstr>
      <vt:lpstr>  Особенности оплаты медицинской помощи  в амбулаторных условиях по профилю «Стоматология»</vt:lpstr>
      <vt:lpstr>Презентация PowerPoint</vt:lpstr>
      <vt:lpstr>Тарифное соглашение в сфере обязательного медицинского страхования Республики Крым на 2020 год</vt:lpstr>
      <vt:lpstr>Изменения при оказании медицинской помощи  в условиях круглосуточного и дневного стационаров  по профилю «ОНКОЛОГИЯ»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Наталья Владимировна</dc:creator>
  <cp:lastModifiedBy>Свищева Татьяна Анатольевна</cp:lastModifiedBy>
  <cp:revision>446</cp:revision>
  <cp:lastPrinted>2020-01-22T11:58:07Z</cp:lastPrinted>
  <dcterms:created xsi:type="dcterms:W3CDTF">2017-12-19T13:52:54Z</dcterms:created>
  <dcterms:modified xsi:type="dcterms:W3CDTF">2020-01-24T06:17:59Z</dcterms:modified>
</cp:coreProperties>
</file>